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1"/>
  </p:sldMasterIdLst>
  <p:sldIdLst>
    <p:sldId id="256" r:id="rId2"/>
    <p:sldId id="257" r:id="rId3"/>
    <p:sldId id="258" r:id="rId4"/>
    <p:sldId id="259" r:id="rId5"/>
    <p:sldId id="269" r:id="rId6"/>
    <p:sldId id="271" r:id="rId7"/>
    <p:sldId id="270" r:id="rId8"/>
    <p:sldId id="260" r:id="rId9"/>
    <p:sldId id="272" r:id="rId10"/>
    <p:sldId id="273" r:id="rId11"/>
    <p:sldId id="261" r:id="rId12"/>
    <p:sldId id="274" r:id="rId13"/>
    <p:sldId id="275" r:id="rId14"/>
    <p:sldId id="262" r:id="rId15"/>
    <p:sldId id="276" r:id="rId16"/>
    <p:sldId id="277" r:id="rId17"/>
    <p:sldId id="264" r:id="rId18"/>
    <p:sldId id="278" r:id="rId19"/>
    <p:sldId id="280" r:id="rId20"/>
    <p:sldId id="265" r:id="rId21"/>
    <p:sldId id="279" r:id="rId22"/>
    <p:sldId id="283" r:id="rId23"/>
    <p:sldId id="266" r:id="rId24"/>
    <p:sldId id="281" r:id="rId25"/>
    <p:sldId id="284" r:id="rId26"/>
    <p:sldId id="267" r:id="rId27"/>
    <p:sldId id="282" r:id="rId28"/>
    <p:sldId id="26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715"/>
  </p:normalViewPr>
  <p:slideViewPr>
    <p:cSldViewPr snapToGrid="0" snapToObjects="1">
      <p:cViewPr varScale="1">
        <p:scale>
          <a:sx n="90" d="100"/>
          <a:sy n="90" d="100"/>
        </p:scale>
        <p:origin x="232" y="8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tiff>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CEBC0-5EF6-2740-B681-47D556365B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17B26E-4721-D04E-BE51-0B26BDEC4E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ACDDD2F-F0A1-B949-A4A1-1335375612EB}"/>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5" name="Footer Placeholder 4">
            <a:extLst>
              <a:ext uri="{FF2B5EF4-FFF2-40B4-BE49-F238E27FC236}">
                <a16:creationId xmlns:a16="http://schemas.microsoft.com/office/drawing/2014/main" id="{D6A6C321-3A81-8F48-9AE0-320B9611CB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B4BEB7-04E7-0848-ADBF-FDE8EB108CFB}"/>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133657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F0466-BF13-FA42-948D-76F66401124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6005AE-DFF2-2443-9E7F-3E63D026225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02AEE6-1CE6-2A47-BC2C-A9E9DEA3E367}"/>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5" name="Footer Placeholder 4">
            <a:extLst>
              <a:ext uri="{FF2B5EF4-FFF2-40B4-BE49-F238E27FC236}">
                <a16:creationId xmlns:a16="http://schemas.microsoft.com/office/drawing/2014/main" id="{6E074D28-6447-0544-9F3F-C3B2FB1B52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B3D2B7-6859-1E47-8CA8-9587FAA05628}"/>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22510464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96D72C-9EDA-1642-B7CD-D9441E66E6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562489A-A38E-9A4D-B36E-838052BADA9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667DE3-2AB2-4145-8FF8-0DBAE0420919}"/>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5" name="Footer Placeholder 4">
            <a:extLst>
              <a:ext uri="{FF2B5EF4-FFF2-40B4-BE49-F238E27FC236}">
                <a16:creationId xmlns:a16="http://schemas.microsoft.com/office/drawing/2014/main" id="{8F8F35AF-FCEA-0B4D-881A-B4C72858C3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E94E5-351C-A143-A974-FF2E40DE5220}"/>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665597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C3ED9-B4BA-D646-9464-9FD0067DB8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CA705A-5B1A-B944-B674-28317B63DD1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85A929-ED61-C942-9DFC-6E76D00BC8FE}"/>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5" name="Footer Placeholder 4">
            <a:extLst>
              <a:ext uri="{FF2B5EF4-FFF2-40B4-BE49-F238E27FC236}">
                <a16:creationId xmlns:a16="http://schemas.microsoft.com/office/drawing/2014/main" id="{EE1A9432-B5A6-184E-A6DC-B502A75DE7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06833E-C507-2440-BE3C-D64D3F2A47C0}"/>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3965388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84BE4-39F4-BD43-92E1-3B5CA18F38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9DE309-85DC-5349-BDE5-B59CE509C8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85EE885-B5AA-2E4E-9367-7185E937C89C}"/>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5" name="Footer Placeholder 4">
            <a:extLst>
              <a:ext uri="{FF2B5EF4-FFF2-40B4-BE49-F238E27FC236}">
                <a16:creationId xmlns:a16="http://schemas.microsoft.com/office/drawing/2014/main" id="{B7DCF479-3BD7-CB45-9A31-165D37D045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BFCCB6-ACB1-2B43-8405-B46A445DED1C}"/>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78829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6F556-0CE8-A147-AE1A-5F38721058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D0C702-34CB-084C-B5C9-7ED77D7018A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BD3897-1424-1044-BE1F-66F48488A8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6147049-C1E1-F348-BEDE-B127667ADFDB}"/>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6" name="Footer Placeholder 5">
            <a:extLst>
              <a:ext uri="{FF2B5EF4-FFF2-40B4-BE49-F238E27FC236}">
                <a16:creationId xmlns:a16="http://schemas.microsoft.com/office/drawing/2014/main" id="{625C3374-973C-314E-B21F-7436129FD5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10EF9-D07A-5B4E-9643-2193DB9E024A}"/>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3810415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03647-8DDB-C542-B28C-7ED7B177D6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A0F9E20-8C0B-9844-AEDF-F40617E648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B315296-CB84-9F41-AFD4-17DD716BD8B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7A274C4-6CF9-C546-A1E0-C9CE8B9BE4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EB0DF4D-BCCF-D842-B124-944D44BAA6B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BF6D25-A14C-E347-BFCD-56BB73970980}"/>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8" name="Footer Placeholder 7">
            <a:extLst>
              <a:ext uri="{FF2B5EF4-FFF2-40B4-BE49-F238E27FC236}">
                <a16:creationId xmlns:a16="http://schemas.microsoft.com/office/drawing/2014/main" id="{23099167-8587-3B44-978A-702BAC5138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38B74E-A070-824D-A582-610E0A1F276B}"/>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26587304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6FAD9-4A49-4A45-8FA3-7D5521B715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C60A6A3-09EA-A64C-9FBD-D67530DAF421}"/>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4" name="Footer Placeholder 3">
            <a:extLst>
              <a:ext uri="{FF2B5EF4-FFF2-40B4-BE49-F238E27FC236}">
                <a16:creationId xmlns:a16="http://schemas.microsoft.com/office/drawing/2014/main" id="{B00E7A20-EE44-5E43-A811-098D2B7D97F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34FC46-00B2-3F4B-BE42-ADEBB69BD0A5}"/>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632436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B5AC23-AF54-0848-BFF7-88AD11B728D7}"/>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3" name="Footer Placeholder 2">
            <a:extLst>
              <a:ext uri="{FF2B5EF4-FFF2-40B4-BE49-F238E27FC236}">
                <a16:creationId xmlns:a16="http://schemas.microsoft.com/office/drawing/2014/main" id="{16294415-618F-4243-B677-08AC81F966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496B509-968D-B249-841F-80204AF4264D}"/>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2252143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DE534-181A-814C-9F7C-817B7760ED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31508BE-0886-5D4E-A4C6-2E1DCADF28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172F6D8-CCE1-B24C-B069-B816694C7B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21F834-C6D9-EF43-8397-FAC79D2333C8}"/>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6" name="Footer Placeholder 5">
            <a:extLst>
              <a:ext uri="{FF2B5EF4-FFF2-40B4-BE49-F238E27FC236}">
                <a16:creationId xmlns:a16="http://schemas.microsoft.com/office/drawing/2014/main" id="{A4426F37-3A77-4E4F-B08C-6E59F14480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A6D2D7-B9DA-4649-91D2-246EFAA1C556}"/>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3433155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54AB1-56AB-334D-AD50-CF89D3522F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0AB63EE-8494-5E43-AE57-BFF66F0F61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A9B50A-78D1-8440-89F2-4E013F3796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B6DB43E-48ED-E044-8D41-5863EB022A18}"/>
              </a:ext>
            </a:extLst>
          </p:cNvPr>
          <p:cNvSpPr>
            <a:spLocks noGrp="1"/>
          </p:cNvSpPr>
          <p:nvPr>
            <p:ph type="dt" sz="half" idx="10"/>
          </p:nvPr>
        </p:nvSpPr>
        <p:spPr/>
        <p:txBody>
          <a:bodyPr/>
          <a:lstStyle/>
          <a:p>
            <a:fld id="{98A67707-5D74-0340-ABAE-1914A05A7678}" type="datetimeFigureOut">
              <a:rPr lang="en-US" smtClean="0"/>
              <a:t>8/29/18</a:t>
            </a:fld>
            <a:endParaRPr lang="en-US"/>
          </a:p>
        </p:txBody>
      </p:sp>
      <p:sp>
        <p:nvSpPr>
          <p:cNvPr id="6" name="Footer Placeholder 5">
            <a:extLst>
              <a:ext uri="{FF2B5EF4-FFF2-40B4-BE49-F238E27FC236}">
                <a16:creationId xmlns:a16="http://schemas.microsoft.com/office/drawing/2014/main" id="{02B70914-23A7-914F-BA00-E8E9E89987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7507D5-7720-8143-B20B-0C3CC2434649}"/>
              </a:ext>
            </a:extLst>
          </p:cNvPr>
          <p:cNvSpPr>
            <a:spLocks noGrp="1"/>
          </p:cNvSpPr>
          <p:nvPr>
            <p:ph type="sldNum" sz="quarter" idx="12"/>
          </p:nvPr>
        </p:nvSpPr>
        <p:spPr/>
        <p:txBody>
          <a:bodyPr/>
          <a:lstStyle/>
          <a:p>
            <a:fld id="{81849B95-5A49-4548-A38B-6B8974A28B2F}" type="slidenum">
              <a:rPr lang="en-US" smtClean="0"/>
              <a:t>‹#›</a:t>
            </a:fld>
            <a:endParaRPr lang="en-US"/>
          </a:p>
        </p:txBody>
      </p:sp>
    </p:spTree>
    <p:extLst>
      <p:ext uri="{BB962C8B-B14F-4D97-AF65-F5344CB8AC3E}">
        <p14:creationId xmlns:p14="http://schemas.microsoft.com/office/powerpoint/2010/main" val="1916930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6863FC-A683-F34C-84BD-16C8FFB540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2C56307-CBBD-1340-8FBB-52BCA965D8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F31BCE-AF95-544C-992A-F4592C945C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A67707-5D74-0340-ABAE-1914A05A7678}" type="datetimeFigureOut">
              <a:rPr lang="en-US" smtClean="0"/>
              <a:t>8/29/18</a:t>
            </a:fld>
            <a:endParaRPr lang="en-US"/>
          </a:p>
        </p:txBody>
      </p:sp>
      <p:sp>
        <p:nvSpPr>
          <p:cNvPr id="5" name="Footer Placeholder 4">
            <a:extLst>
              <a:ext uri="{FF2B5EF4-FFF2-40B4-BE49-F238E27FC236}">
                <a16:creationId xmlns:a16="http://schemas.microsoft.com/office/drawing/2014/main" id="{63192411-1CDC-F34B-867B-F3BEA21107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D7B589E-E79F-CD4D-9EA5-D970248E9C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849B95-5A49-4548-A38B-6B8974A28B2F}" type="slidenum">
              <a:rPr lang="en-US" smtClean="0"/>
              <a:t>‹#›</a:t>
            </a:fld>
            <a:endParaRPr lang="en-US"/>
          </a:p>
        </p:txBody>
      </p:sp>
    </p:spTree>
    <p:extLst>
      <p:ext uri="{BB962C8B-B14F-4D97-AF65-F5344CB8AC3E}">
        <p14:creationId xmlns:p14="http://schemas.microsoft.com/office/powerpoint/2010/main" val="2757244390"/>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FF31C-E7A5-AC4F-9F8C-CCAFC88D371A}"/>
              </a:ext>
            </a:extLst>
          </p:cNvPr>
          <p:cNvSpPr>
            <a:spLocks noGrp="1"/>
          </p:cNvSpPr>
          <p:nvPr>
            <p:ph type="ctrTitle"/>
          </p:nvPr>
        </p:nvSpPr>
        <p:spPr/>
        <p:txBody>
          <a:bodyPr>
            <a:normAutofit/>
          </a:bodyPr>
          <a:lstStyle/>
          <a:p>
            <a:r>
              <a:rPr lang="en-IN" b="1" u="sng" dirty="0">
                <a:solidFill>
                  <a:srgbClr val="7030A0"/>
                </a:solidFill>
              </a:rPr>
              <a:t>BRFSS-Healthcare Data Analytics using R</a:t>
            </a:r>
            <a:endParaRPr lang="en-US" dirty="0">
              <a:solidFill>
                <a:srgbClr val="7030A0"/>
              </a:solidFill>
            </a:endParaRPr>
          </a:p>
        </p:txBody>
      </p:sp>
      <p:sp>
        <p:nvSpPr>
          <p:cNvPr id="3" name="Subtitle 2">
            <a:extLst>
              <a:ext uri="{FF2B5EF4-FFF2-40B4-BE49-F238E27FC236}">
                <a16:creationId xmlns:a16="http://schemas.microsoft.com/office/drawing/2014/main" id="{57C76E3F-A031-7140-AB53-8A4E18C5C185}"/>
              </a:ext>
            </a:extLst>
          </p:cNvPr>
          <p:cNvSpPr>
            <a:spLocks noGrp="1"/>
          </p:cNvSpPr>
          <p:nvPr>
            <p:ph type="subTitle" idx="1"/>
          </p:nvPr>
        </p:nvSpPr>
        <p:spPr>
          <a:xfrm>
            <a:off x="2652713" y="4902200"/>
            <a:ext cx="9144000" cy="1655762"/>
          </a:xfrm>
        </p:spPr>
        <p:txBody>
          <a:bodyPr/>
          <a:lstStyle/>
          <a:p>
            <a:r>
              <a:rPr lang="en-US" dirty="0"/>
              <a:t>Presented By,</a:t>
            </a:r>
          </a:p>
          <a:p>
            <a:r>
              <a:rPr lang="en-US" dirty="0"/>
              <a:t>				</a:t>
            </a:r>
            <a:r>
              <a:rPr lang="en-US" b="1" dirty="0">
                <a:solidFill>
                  <a:srgbClr val="002060"/>
                </a:solidFill>
              </a:rPr>
              <a:t>Harsh Raizada</a:t>
            </a:r>
          </a:p>
        </p:txBody>
      </p:sp>
    </p:spTree>
    <p:extLst>
      <p:ext uri="{BB962C8B-B14F-4D97-AF65-F5344CB8AC3E}">
        <p14:creationId xmlns:p14="http://schemas.microsoft.com/office/powerpoint/2010/main" val="13353637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962A-6419-A441-9417-A8C6B86DD28E}"/>
              </a:ext>
            </a:extLst>
          </p:cNvPr>
          <p:cNvSpPr>
            <a:spLocks noGrp="1"/>
          </p:cNvSpPr>
          <p:nvPr>
            <p:ph type="title"/>
          </p:nvPr>
        </p:nvSpPr>
        <p:spPr>
          <a:xfrm>
            <a:off x="838200" y="304800"/>
            <a:ext cx="10515600" cy="767256"/>
          </a:xfrm>
        </p:spPr>
        <p:txBody>
          <a:bodyPr>
            <a:normAutofit fontScale="90000"/>
          </a:bodyPr>
          <a:lstStyle/>
          <a:p>
            <a:br>
              <a:rPr lang="en-US" sz="3100" b="1" dirty="0"/>
            </a:br>
            <a:r>
              <a:rPr lang="en-US" sz="3100" b="1" dirty="0">
                <a:solidFill>
                  <a:srgbClr val="0070C0"/>
                </a:solidFill>
              </a:rPr>
              <a:t>Objective-2 To find out the existing health care coverage rate among US residents.</a:t>
            </a:r>
            <a:br>
              <a:rPr lang="en-IN" dirty="0"/>
            </a:br>
            <a:endParaRPr lang="en-US" dirty="0"/>
          </a:p>
        </p:txBody>
      </p:sp>
      <p:sp>
        <p:nvSpPr>
          <p:cNvPr id="3" name="Content Placeholder 2">
            <a:extLst>
              <a:ext uri="{FF2B5EF4-FFF2-40B4-BE49-F238E27FC236}">
                <a16:creationId xmlns:a16="http://schemas.microsoft.com/office/drawing/2014/main" id="{C9EAA948-6BB8-9E49-BA31-AEA559B24AC0}"/>
              </a:ext>
            </a:extLst>
          </p:cNvPr>
          <p:cNvSpPr>
            <a:spLocks noGrp="1"/>
          </p:cNvSpPr>
          <p:nvPr>
            <p:ph idx="1"/>
          </p:nvPr>
        </p:nvSpPr>
        <p:spPr>
          <a:xfrm>
            <a:off x="449316" y="1072056"/>
            <a:ext cx="11437883" cy="5255172"/>
          </a:xfrm>
        </p:spPr>
        <p:txBody>
          <a:bodyPr>
            <a:normAutofit fontScale="77500" lnSpcReduction="20000"/>
          </a:bodyPr>
          <a:lstStyle/>
          <a:p>
            <a:pPr marL="0" indent="0">
              <a:buNone/>
            </a:pPr>
            <a:r>
              <a:rPr lang="en-US" sz="5100" b="1" dirty="0"/>
              <a:t>R coding-</a:t>
            </a:r>
          </a:p>
          <a:p>
            <a:r>
              <a:rPr lang="en-US" dirty="0"/>
              <a:t>HLTP=</a:t>
            </a:r>
            <a:r>
              <a:rPr lang="en-US" dirty="0" err="1"/>
              <a:t>group_by</a:t>
            </a:r>
            <a:r>
              <a:rPr lang="en-US" dirty="0"/>
              <a:t>(brfssciwd,HLTHPLN1)</a:t>
            </a:r>
            <a:endParaRPr lang="en-IN" dirty="0"/>
          </a:p>
          <a:p>
            <a:r>
              <a:rPr lang="en-US" dirty="0"/>
              <a:t>HLTP1=</a:t>
            </a:r>
            <a:r>
              <a:rPr lang="en-US" dirty="0" err="1"/>
              <a:t>dplyr</a:t>
            </a:r>
            <a:r>
              <a:rPr lang="en-US" dirty="0"/>
              <a:t>::</a:t>
            </a:r>
            <a:r>
              <a:rPr lang="en-US" dirty="0" err="1"/>
              <a:t>summarise</a:t>
            </a:r>
            <a:r>
              <a:rPr lang="en-US" dirty="0"/>
              <a:t>(</a:t>
            </a:r>
            <a:r>
              <a:rPr lang="en-US" dirty="0" err="1"/>
              <a:t>HLTP,Frequency</a:t>
            </a:r>
            <a:r>
              <a:rPr lang="en-US" dirty="0"/>
              <a:t>=n())%&gt;% mutate(Percentage=Frequency/sum(Frequency)*100)</a:t>
            </a:r>
            <a:endParaRPr lang="en-IN" dirty="0"/>
          </a:p>
          <a:p>
            <a:r>
              <a:rPr lang="en-US" dirty="0"/>
              <a:t>HLTP1$HLTHPLN1=recode(HLTP1$HLTHPLN1,"1='Yes';2='No';7='</a:t>
            </a:r>
            <a:r>
              <a:rPr lang="en-US" dirty="0" err="1"/>
              <a:t>Dont</a:t>
            </a:r>
            <a:r>
              <a:rPr lang="en-US" dirty="0"/>
              <a:t> Know';9='Refused'")</a:t>
            </a:r>
            <a:endParaRPr lang="en-IN" dirty="0"/>
          </a:p>
          <a:p>
            <a:r>
              <a:rPr lang="en-US" dirty="0" err="1"/>
              <a:t>ggplot</a:t>
            </a:r>
            <a:r>
              <a:rPr lang="en-US" dirty="0"/>
              <a:t>(</a:t>
            </a:r>
            <a:r>
              <a:rPr lang="en-US" dirty="0" err="1"/>
              <a:t>aes</a:t>
            </a:r>
            <a:r>
              <a:rPr lang="en-US" dirty="0"/>
              <a:t>(x=reorder(HLTHPLN1,-Percentage),y=Percentage),data = HLTP1)+</a:t>
            </a:r>
            <a:endParaRPr lang="en-IN" dirty="0"/>
          </a:p>
          <a:p>
            <a:r>
              <a:rPr lang="en-US" dirty="0"/>
              <a:t>  </a:t>
            </a:r>
            <a:r>
              <a:rPr lang="en-US" dirty="0" err="1"/>
              <a:t>geom_bar</a:t>
            </a:r>
            <a:r>
              <a:rPr lang="en-US" dirty="0"/>
              <a:t>(stat="</a:t>
            </a:r>
            <a:r>
              <a:rPr lang="en-US" dirty="0" err="1"/>
              <a:t>identity",width</a:t>
            </a:r>
            <a:r>
              <a:rPr lang="en-US" dirty="0"/>
              <a:t> = 0.5,aes(fill=HLTHPLN1),</a:t>
            </a:r>
            <a:r>
              <a:rPr lang="en-US" dirty="0" err="1"/>
              <a:t>colour</a:t>
            </a:r>
            <a:r>
              <a:rPr lang="en-US" dirty="0"/>
              <a:t>="black")+</a:t>
            </a:r>
            <a:endParaRPr lang="en-IN" dirty="0"/>
          </a:p>
          <a:p>
            <a:r>
              <a:rPr lang="en-US" dirty="0"/>
              <a:t>  </a:t>
            </a:r>
            <a:r>
              <a:rPr lang="en-US" dirty="0" err="1"/>
              <a:t>ggtitle</a:t>
            </a:r>
            <a:r>
              <a:rPr lang="en-US" dirty="0"/>
              <a:t>('Existing health care coverage rate among US residents')+</a:t>
            </a:r>
            <a:endParaRPr lang="en-IN" dirty="0"/>
          </a:p>
          <a:p>
            <a:r>
              <a:rPr lang="en-US" dirty="0"/>
              <a:t>  </a:t>
            </a:r>
            <a:r>
              <a:rPr lang="en-US" dirty="0" err="1"/>
              <a:t>geom_text</a:t>
            </a:r>
            <a:r>
              <a:rPr lang="en-US" dirty="0"/>
              <a:t>(</a:t>
            </a:r>
            <a:r>
              <a:rPr lang="en-US" dirty="0" err="1"/>
              <a:t>aes</a:t>
            </a:r>
            <a:r>
              <a:rPr lang="en-US" dirty="0"/>
              <a:t>(label=</a:t>
            </a:r>
            <a:r>
              <a:rPr lang="en-US" dirty="0" err="1"/>
              <a:t>Percentage,vjust</a:t>
            </a:r>
            <a:r>
              <a:rPr lang="en-US" dirty="0"/>
              <a:t>=-0.5))+</a:t>
            </a:r>
            <a:endParaRPr lang="en-IN" dirty="0"/>
          </a:p>
          <a:p>
            <a:r>
              <a:rPr lang="en-US" dirty="0"/>
              <a:t>  </a:t>
            </a:r>
            <a:r>
              <a:rPr lang="en-US" dirty="0" err="1"/>
              <a:t>xlab</a:t>
            </a:r>
            <a:r>
              <a:rPr lang="en-US" dirty="0"/>
              <a:t>('Health Care Coverage Status')+</a:t>
            </a:r>
            <a:endParaRPr lang="en-IN" dirty="0"/>
          </a:p>
          <a:p>
            <a:r>
              <a:rPr lang="en-US" dirty="0"/>
              <a:t>  </a:t>
            </a:r>
            <a:r>
              <a:rPr lang="en-US" dirty="0" err="1"/>
              <a:t>ylab</a:t>
            </a:r>
            <a:r>
              <a:rPr lang="en-US" dirty="0"/>
              <a:t>("Percentage(%)")+</a:t>
            </a:r>
            <a:endParaRPr lang="en-IN" dirty="0"/>
          </a:p>
          <a:p>
            <a:r>
              <a:rPr lang="en-US" dirty="0"/>
              <a:t>  </a:t>
            </a:r>
            <a:r>
              <a:rPr lang="en-US" dirty="0" err="1"/>
              <a:t>theme_linedraw</a:t>
            </a:r>
            <a:r>
              <a:rPr lang="en-US" dirty="0"/>
              <a:t>()+</a:t>
            </a:r>
            <a:endParaRPr lang="en-IN" dirty="0"/>
          </a:p>
          <a:p>
            <a:r>
              <a:rPr lang="en-US" dirty="0"/>
              <a:t>  theme(</a:t>
            </a:r>
            <a:r>
              <a:rPr lang="en-US" dirty="0" err="1"/>
              <a:t>plot.title</a:t>
            </a:r>
            <a:r>
              <a:rPr lang="en-US" dirty="0"/>
              <a:t> = </a:t>
            </a:r>
            <a:r>
              <a:rPr lang="en-US" dirty="0" err="1"/>
              <a:t>element_text</a:t>
            </a:r>
            <a:r>
              <a:rPr lang="en-US" dirty="0"/>
              <a:t>(size = 12),</a:t>
            </a:r>
            <a:endParaRPr lang="en-IN" dirty="0"/>
          </a:p>
          <a:p>
            <a:r>
              <a:rPr lang="en-US" dirty="0"/>
              <a:t>        </a:t>
            </a:r>
            <a:r>
              <a:rPr lang="en-US" dirty="0" err="1"/>
              <a:t>axis.title</a:t>
            </a:r>
            <a:r>
              <a:rPr lang="en-US" dirty="0"/>
              <a:t> = </a:t>
            </a:r>
            <a:r>
              <a:rPr lang="en-US" dirty="0" err="1"/>
              <a:t>element_text</a:t>
            </a:r>
            <a:r>
              <a:rPr lang="en-US" dirty="0"/>
              <a:t>(size = 12,face="bold"))</a:t>
            </a:r>
            <a:endParaRPr lang="en-IN" dirty="0"/>
          </a:p>
          <a:p>
            <a:endParaRPr lang="en-US" dirty="0"/>
          </a:p>
        </p:txBody>
      </p:sp>
    </p:spTree>
    <p:extLst>
      <p:ext uri="{BB962C8B-B14F-4D97-AF65-F5344CB8AC3E}">
        <p14:creationId xmlns:p14="http://schemas.microsoft.com/office/powerpoint/2010/main" val="21481224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AE47D-E931-804C-8241-9DEE108C6EE4}"/>
              </a:ext>
            </a:extLst>
          </p:cNvPr>
          <p:cNvSpPr>
            <a:spLocks noGrp="1"/>
          </p:cNvSpPr>
          <p:nvPr>
            <p:ph type="title"/>
          </p:nvPr>
        </p:nvSpPr>
        <p:spPr>
          <a:xfrm>
            <a:off x="809625" y="0"/>
            <a:ext cx="10515600" cy="662781"/>
          </a:xfrm>
        </p:spPr>
        <p:txBody>
          <a:bodyPr>
            <a:normAutofit fontScale="90000"/>
          </a:bodyPr>
          <a:lstStyle/>
          <a:p>
            <a:r>
              <a:rPr lang="en-US" dirty="0"/>
              <a:t>Objective:2</a:t>
            </a:r>
          </a:p>
        </p:txBody>
      </p:sp>
      <p:sp>
        <p:nvSpPr>
          <p:cNvPr id="11" name="Content Placeholder 10">
            <a:extLst>
              <a:ext uri="{FF2B5EF4-FFF2-40B4-BE49-F238E27FC236}">
                <a16:creationId xmlns:a16="http://schemas.microsoft.com/office/drawing/2014/main" id="{6BFB4045-60FA-C44D-BF46-9806D061B600}"/>
              </a:ext>
            </a:extLst>
          </p:cNvPr>
          <p:cNvSpPr>
            <a:spLocks noGrp="1"/>
          </p:cNvSpPr>
          <p:nvPr>
            <p:ph idx="1"/>
          </p:nvPr>
        </p:nvSpPr>
        <p:spPr/>
        <p:txBody>
          <a:bodyPr/>
          <a:lstStyle/>
          <a:p>
            <a:endParaRPr lang="en-US"/>
          </a:p>
        </p:txBody>
      </p:sp>
      <p:pic>
        <p:nvPicPr>
          <p:cNvPr id="12" name="Picture 11">
            <a:extLst>
              <a:ext uri="{FF2B5EF4-FFF2-40B4-BE49-F238E27FC236}">
                <a16:creationId xmlns:a16="http://schemas.microsoft.com/office/drawing/2014/main" id="{C614F8EE-AC6A-D84B-833A-229EE4822711}"/>
              </a:ext>
            </a:extLst>
          </p:cNvPr>
          <p:cNvPicPr>
            <a:picLocks noChangeAspect="1"/>
          </p:cNvPicPr>
          <p:nvPr/>
        </p:nvPicPr>
        <p:blipFill>
          <a:blip r:embed="rId2"/>
          <a:stretch>
            <a:fillRect/>
          </a:stretch>
        </p:blipFill>
        <p:spPr>
          <a:xfrm>
            <a:off x="474688" y="0"/>
            <a:ext cx="11242623" cy="6858000"/>
          </a:xfrm>
          <a:prstGeom prst="rect">
            <a:avLst/>
          </a:prstGeom>
        </p:spPr>
      </p:pic>
    </p:spTree>
    <p:extLst>
      <p:ext uri="{BB962C8B-B14F-4D97-AF65-F5344CB8AC3E}">
        <p14:creationId xmlns:p14="http://schemas.microsoft.com/office/powerpoint/2010/main" val="141275218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BF667-32F2-B041-8314-57858F6F4A8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52B5184-2CC6-BB40-A828-5B90E863565D}"/>
              </a:ext>
            </a:extLst>
          </p:cNvPr>
          <p:cNvSpPr>
            <a:spLocks noGrp="1"/>
          </p:cNvSpPr>
          <p:nvPr>
            <p:ph idx="1"/>
          </p:nvPr>
        </p:nvSpPr>
        <p:spPr/>
        <p:txBody>
          <a:bodyPr/>
          <a:lstStyle/>
          <a:p>
            <a:pPr marL="0" indent="0">
              <a:buNone/>
            </a:pPr>
            <a:r>
              <a:rPr lang="en-US" dirty="0"/>
              <a:t>Conclusion-</a:t>
            </a:r>
          </a:p>
          <a:p>
            <a:r>
              <a:rPr lang="en-US" dirty="0"/>
              <a:t>92.83% of total respondents have their health coverage but still 7 % do not have it.</a:t>
            </a:r>
            <a:endParaRPr lang="en-IN" dirty="0"/>
          </a:p>
        </p:txBody>
      </p:sp>
    </p:spTree>
    <p:extLst>
      <p:ext uri="{BB962C8B-B14F-4D97-AF65-F5344CB8AC3E}">
        <p14:creationId xmlns:p14="http://schemas.microsoft.com/office/powerpoint/2010/main" val="14490958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962A-6419-A441-9417-A8C6B86DD28E}"/>
              </a:ext>
            </a:extLst>
          </p:cNvPr>
          <p:cNvSpPr>
            <a:spLocks noGrp="1"/>
          </p:cNvSpPr>
          <p:nvPr>
            <p:ph type="title"/>
          </p:nvPr>
        </p:nvSpPr>
        <p:spPr>
          <a:xfrm>
            <a:off x="838200" y="304800"/>
            <a:ext cx="10515600" cy="767256"/>
          </a:xfrm>
        </p:spPr>
        <p:txBody>
          <a:bodyPr>
            <a:normAutofit fontScale="90000"/>
          </a:bodyPr>
          <a:lstStyle/>
          <a:p>
            <a:br>
              <a:rPr lang="en-US" sz="3100" b="1" dirty="0"/>
            </a:br>
            <a:r>
              <a:rPr lang="en-US" sz="3100" b="1" dirty="0">
                <a:solidFill>
                  <a:srgbClr val="0070C0"/>
                </a:solidFill>
              </a:rPr>
              <a:t>Objective-3 To find out the existing exercise or physical activity rates among US residents.</a:t>
            </a:r>
            <a:br>
              <a:rPr lang="en-IN" dirty="0"/>
            </a:br>
            <a:endParaRPr lang="en-US" dirty="0"/>
          </a:p>
        </p:txBody>
      </p:sp>
      <p:sp>
        <p:nvSpPr>
          <p:cNvPr id="3" name="Content Placeholder 2">
            <a:extLst>
              <a:ext uri="{FF2B5EF4-FFF2-40B4-BE49-F238E27FC236}">
                <a16:creationId xmlns:a16="http://schemas.microsoft.com/office/drawing/2014/main" id="{C9EAA948-6BB8-9E49-BA31-AEA559B24AC0}"/>
              </a:ext>
            </a:extLst>
          </p:cNvPr>
          <p:cNvSpPr>
            <a:spLocks noGrp="1"/>
          </p:cNvSpPr>
          <p:nvPr>
            <p:ph idx="1"/>
          </p:nvPr>
        </p:nvSpPr>
        <p:spPr>
          <a:xfrm>
            <a:off x="449316" y="1072056"/>
            <a:ext cx="11437883" cy="5255172"/>
          </a:xfrm>
        </p:spPr>
        <p:txBody>
          <a:bodyPr>
            <a:normAutofit fontScale="77500" lnSpcReduction="20000"/>
          </a:bodyPr>
          <a:lstStyle/>
          <a:p>
            <a:pPr marL="0" indent="0">
              <a:buNone/>
            </a:pPr>
            <a:r>
              <a:rPr lang="en-US" sz="5100" b="1" dirty="0"/>
              <a:t>R coding-</a:t>
            </a:r>
          </a:p>
          <a:p>
            <a:r>
              <a:rPr lang="en-US" dirty="0"/>
              <a:t>EXE=</a:t>
            </a:r>
            <a:r>
              <a:rPr lang="en-US" dirty="0" err="1"/>
              <a:t>group_by</a:t>
            </a:r>
            <a:r>
              <a:rPr lang="en-US" dirty="0"/>
              <a:t>(brfssciwd,EXERANY2)</a:t>
            </a:r>
            <a:endParaRPr lang="en-IN" dirty="0"/>
          </a:p>
          <a:p>
            <a:r>
              <a:rPr lang="en-US" dirty="0"/>
              <a:t>EXE1=</a:t>
            </a:r>
            <a:r>
              <a:rPr lang="en-US" dirty="0" err="1"/>
              <a:t>dplyr</a:t>
            </a:r>
            <a:r>
              <a:rPr lang="en-US" dirty="0"/>
              <a:t>::</a:t>
            </a:r>
            <a:r>
              <a:rPr lang="en-US" dirty="0" err="1"/>
              <a:t>summarise</a:t>
            </a:r>
            <a:r>
              <a:rPr lang="en-US" dirty="0"/>
              <a:t>(</a:t>
            </a:r>
            <a:r>
              <a:rPr lang="en-US" dirty="0" err="1"/>
              <a:t>EXE,Frequency</a:t>
            </a:r>
            <a:r>
              <a:rPr lang="en-US" dirty="0"/>
              <a:t>=n())%&gt;% mutate(Percentage=Frequency/sum(Frequency)*100)</a:t>
            </a:r>
            <a:endParaRPr lang="en-IN" dirty="0"/>
          </a:p>
          <a:p>
            <a:r>
              <a:rPr lang="en-US" dirty="0"/>
              <a:t>EXE1$EXERANY2=recode(EXE1$EXERANY2,"1='Yes';2='No';7='</a:t>
            </a:r>
            <a:r>
              <a:rPr lang="en-US" dirty="0" err="1"/>
              <a:t>Dont</a:t>
            </a:r>
            <a:r>
              <a:rPr lang="en-US" dirty="0"/>
              <a:t> Know';9='Refused'")</a:t>
            </a:r>
            <a:endParaRPr lang="en-IN" dirty="0"/>
          </a:p>
          <a:p>
            <a:r>
              <a:rPr lang="en-US" dirty="0" err="1"/>
              <a:t>ggplot</a:t>
            </a:r>
            <a:r>
              <a:rPr lang="en-US" dirty="0"/>
              <a:t>(</a:t>
            </a:r>
            <a:r>
              <a:rPr lang="en-US" dirty="0" err="1"/>
              <a:t>aes</a:t>
            </a:r>
            <a:r>
              <a:rPr lang="en-US" dirty="0"/>
              <a:t>(x=reorder(EXERANY2,-Percentage),y=Percentage),data = EXE1)+</a:t>
            </a:r>
            <a:endParaRPr lang="en-IN" dirty="0"/>
          </a:p>
          <a:p>
            <a:r>
              <a:rPr lang="en-US" dirty="0"/>
              <a:t>  </a:t>
            </a:r>
            <a:r>
              <a:rPr lang="en-US" dirty="0" err="1"/>
              <a:t>geom_bar</a:t>
            </a:r>
            <a:r>
              <a:rPr lang="en-US" dirty="0"/>
              <a:t>(stat="</a:t>
            </a:r>
            <a:r>
              <a:rPr lang="en-US" dirty="0" err="1"/>
              <a:t>identity",width</a:t>
            </a:r>
            <a:r>
              <a:rPr lang="en-US" dirty="0"/>
              <a:t> = 0.5,aes(fill=EXERANY2),</a:t>
            </a:r>
            <a:r>
              <a:rPr lang="en-US" dirty="0" err="1"/>
              <a:t>colour</a:t>
            </a:r>
            <a:r>
              <a:rPr lang="en-US" dirty="0"/>
              <a:t>="black")+</a:t>
            </a:r>
            <a:endParaRPr lang="en-IN" dirty="0"/>
          </a:p>
          <a:p>
            <a:r>
              <a:rPr lang="en-US" dirty="0"/>
              <a:t>  </a:t>
            </a:r>
            <a:r>
              <a:rPr lang="en-US" dirty="0" err="1"/>
              <a:t>ggtitle</a:t>
            </a:r>
            <a:r>
              <a:rPr lang="en-US" dirty="0"/>
              <a:t>('Exercise or physical activity rates among US residents')+</a:t>
            </a:r>
            <a:endParaRPr lang="en-IN" dirty="0"/>
          </a:p>
          <a:p>
            <a:r>
              <a:rPr lang="en-US" dirty="0"/>
              <a:t>  </a:t>
            </a:r>
            <a:r>
              <a:rPr lang="en-US" dirty="0" err="1"/>
              <a:t>geom_text</a:t>
            </a:r>
            <a:r>
              <a:rPr lang="en-US" dirty="0"/>
              <a:t>(</a:t>
            </a:r>
            <a:r>
              <a:rPr lang="en-US" dirty="0" err="1"/>
              <a:t>aes</a:t>
            </a:r>
            <a:r>
              <a:rPr lang="en-US" dirty="0"/>
              <a:t>(label=</a:t>
            </a:r>
            <a:r>
              <a:rPr lang="en-US" dirty="0" err="1"/>
              <a:t>Percentage,vjust</a:t>
            </a:r>
            <a:r>
              <a:rPr lang="en-US" dirty="0"/>
              <a:t>=-0.5))+</a:t>
            </a:r>
            <a:endParaRPr lang="en-IN" dirty="0"/>
          </a:p>
          <a:p>
            <a:r>
              <a:rPr lang="en-US" dirty="0"/>
              <a:t>  </a:t>
            </a:r>
            <a:r>
              <a:rPr lang="en-US" dirty="0" err="1"/>
              <a:t>xlab</a:t>
            </a:r>
            <a:r>
              <a:rPr lang="en-US" dirty="0"/>
              <a:t>('Exercise or physical activity Status')+</a:t>
            </a:r>
            <a:endParaRPr lang="en-IN" dirty="0"/>
          </a:p>
          <a:p>
            <a:r>
              <a:rPr lang="en-US" dirty="0"/>
              <a:t>  </a:t>
            </a:r>
            <a:r>
              <a:rPr lang="en-US" dirty="0" err="1"/>
              <a:t>ylab</a:t>
            </a:r>
            <a:r>
              <a:rPr lang="en-US" dirty="0"/>
              <a:t>("Percentage(%)")+</a:t>
            </a:r>
            <a:endParaRPr lang="en-IN" dirty="0"/>
          </a:p>
          <a:p>
            <a:r>
              <a:rPr lang="en-US" dirty="0"/>
              <a:t>  </a:t>
            </a:r>
            <a:r>
              <a:rPr lang="en-US" dirty="0" err="1"/>
              <a:t>theme_linedraw</a:t>
            </a:r>
            <a:r>
              <a:rPr lang="en-US" dirty="0"/>
              <a:t>()+</a:t>
            </a:r>
            <a:endParaRPr lang="en-IN" dirty="0"/>
          </a:p>
          <a:p>
            <a:r>
              <a:rPr lang="en-US" dirty="0"/>
              <a:t>  theme(</a:t>
            </a:r>
            <a:r>
              <a:rPr lang="en-US" dirty="0" err="1"/>
              <a:t>plot.title</a:t>
            </a:r>
            <a:r>
              <a:rPr lang="en-US" dirty="0"/>
              <a:t> = </a:t>
            </a:r>
            <a:r>
              <a:rPr lang="en-US" dirty="0" err="1"/>
              <a:t>element_text</a:t>
            </a:r>
            <a:r>
              <a:rPr lang="en-US" dirty="0"/>
              <a:t>(size = 12),</a:t>
            </a:r>
            <a:endParaRPr lang="en-IN" dirty="0"/>
          </a:p>
          <a:p>
            <a:r>
              <a:rPr lang="en-US" dirty="0"/>
              <a:t>        </a:t>
            </a:r>
            <a:r>
              <a:rPr lang="en-US" dirty="0" err="1"/>
              <a:t>axis.title</a:t>
            </a:r>
            <a:r>
              <a:rPr lang="en-US" dirty="0"/>
              <a:t> = </a:t>
            </a:r>
            <a:r>
              <a:rPr lang="en-US" dirty="0" err="1"/>
              <a:t>element_text</a:t>
            </a:r>
            <a:r>
              <a:rPr lang="en-US" dirty="0"/>
              <a:t>(size = 12,face="bold"))</a:t>
            </a:r>
            <a:endParaRPr lang="en-IN" dirty="0"/>
          </a:p>
          <a:p>
            <a:endParaRPr lang="en-US" dirty="0"/>
          </a:p>
        </p:txBody>
      </p:sp>
    </p:spTree>
    <p:extLst>
      <p:ext uri="{BB962C8B-B14F-4D97-AF65-F5344CB8AC3E}">
        <p14:creationId xmlns:p14="http://schemas.microsoft.com/office/powerpoint/2010/main" val="148955943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BA51F-8B73-4D4C-9AA0-8F5B3232222E}"/>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52EB251C-0D3D-F348-A4AA-4142A7C7D4B8}"/>
              </a:ext>
            </a:extLst>
          </p:cNvPr>
          <p:cNvPicPr>
            <a:picLocks noGrp="1" noChangeAspect="1"/>
          </p:cNvPicPr>
          <p:nvPr>
            <p:ph idx="1"/>
          </p:nvPr>
        </p:nvPicPr>
        <p:blipFill>
          <a:blip r:embed="rId2"/>
          <a:stretch>
            <a:fillRect/>
          </a:stretch>
        </p:blipFill>
        <p:spPr>
          <a:xfrm>
            <a:off x="838200" y="211137"/>
            <a:ext cx="10629458" cy="6483970"/>
          </a:xfrm>
          <a:prstGeom prst="rect">
            <a:avLst/>
          </a:prstGeom>
        </p:spPr>
      </p:pic>
    </p:spTree>
    <p:extLst>
      <p:ext uri="{BB962C8B-B14F-4D97-AF65-F5344CB8AC3E}">
        <p14:creationId xmlns:p14="http://schemas.microsoft.com/office/powerpoint/2010/main" val="19251130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BF667-32F2-B041-8314-57858F6F4A8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52B5184-2CC6-BB40-A828-5B90E863565D}"/>
              </a:ext>
            </a:extLst>
          </p:cNvPr>
          <p:cNvSpPr>
            <a:spLocks noGrp="1"/>
          </p:cNvSpPr>
          <p:nvPr>
            <p:ph idx="1"/>
          </p:nvPr>
        </p:nvSpPr>
        <p:spPr/>
        <p:txBody>
          <a:bodyPr/>
          <a:lstStyle/>
          <a:p>
            <a:pPr marL="0" indent="0">
              <a:buNone/>
            </a:pPr>
            <a:r>
              <a:rPr lang="en-US" dirty="0"/>
              <a:t>Conclusion-</a:t>
            </a:r>
          </a:p>
          <a:p>
            <a:r>
              <a:rPr lang="en-US" dirty="0"/>
              <a:t>75 % of total respondents are involved in any kind of exercise or physical activity which shows that they are conscious about their health. This we can relate with their perception towards their health status (objective-1) where 80 % perceives that they are healthy.</a:t>
            </a:r>
          </a:p>
          <a:p>
            <a:r>
              <a:rPr lang="en-US" dirty="0"/>
              <a:t>But still 25.50% of people are not involved in any kind of physical activity.</a:t>
            </a:r>
            <a:endParaRPr lang="en-IN" dirty="0"/>
          </a:p>
        </p:txBody>
      </p:sp>
    </p:spTree>
    <p:extLst>
      <p:ext uri="{BB962C8B-B14F-4D97-AF65-F5344CB8AC3E}">
        <p14:creationId xmlns:p14="http://schemas.microsoft.com/office/powerpoint/2010/main" val="23452617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962A-6419-A441-9417-A8C6B86DD28E}"/>
              </a:ext>
            </a:extLst>
          </p:cNvPr>
          <p:cNvSpPr>
            <a:spLocks noGrp="1"/>
          </p:cNvSpPr>
          <p:nvPr>
            <p:ph type="title"/>
          </p:nvPr>
        </p:nvSpPr>
        <p:spPr>
          <a:xfrm>
            <a:off x="838200" y="304800"/>
            <a:ext cx="10515600" cy="767256"/>
          </a:xfrm>
        </p:spPr>
        <p:txBody>
          <a:bodyPr>
            <a:normAutofit fontScale="90000"/>
          </a:bodyPr>
          <a:lstStyle/>
          <a:p>
            <a:br>
              <a:rPr lang="en-US" sz="3100" b="1" dirty="0"/>
            </a:br>
            <a:r>
              <a:rPr lang="en-US" sz="3100" b="1" dirty="0">
                <a:solidFill>
                  <a:srgbClr val="0070C0"/>
                </a:solidFill>
              </a:rPr>
              <a:t>Objective-4 To find out the existing smoking rate of respondents who have ever smoked in their life.</a:t>
            </a:r>
            <a:br>
              <a:rPr lang="en-IN" dirty="0"/>
            </a:br>
            <a:endParaRPr lang="en-US" dirty="0"/>
          </a:p>
        </p:txBody>
      </p:sp>
      <p:sp>
        <p:nvSpPr>
          <p:cNvPr id="3" name="Content Placeholder 2">
            <a:extLst>
              <a:ext uri="{FF2B5EF4-FFF2-40B4-BE49-F238E27FC236}">
                <a16:creationId xmlns:a16="http://schemas.microsoft.com/office/drawing/2014/main" id="{C9EAA948-6BB8-9E49-BA31-AEA559B24AC0}"/>
              </a:ext>
            </a:extLst>
          </p:cNvPr>
          <p:cNvSpPr>
            <a:spLocks noGrp="1"/>
          </p:cNvSpPr>
          <p:nvPr>
            <p:ph idx="1"/>
          </p:nvPr>
        </p:nvSpPr>
        <p:spPr>
          <a:xfrm>
            <a:off x="449316" y="1072056"/>
            <a:ext cx="11437883" cy="5255172"/>
          </a:xfrm>
        </p:spPr>
        <p:txBody>
          <a:bodyPr>
            <a:normAutofit fontScale="77500" lnSpcReduction="20000"/>
          </a:bodyPr>
          <a:lstStyle/>
          <a:p>
            <a:pPr marL="0" indent="0">
              <a:buNone/>
            </a:pPr>
            <a:r>
              <a:rPr lang="en-US" sz="5100" b="1" dirty="0"/>
              <a:t>R coding-</a:t>
            </a:r>
          </a:p>
          <a:p>
            <a:r>
              <a:rPr lang="en-US" dirty="0"/>
              <a:t>SMO=</a:t>
            </a:r>
            <a:r>
              <a:rPr lang="en-US" dirty="0" err="1"/>
              <a:t>group_by</a:t>
            </a:r>
            <a:r>
              <a:rPr lang="en-US" dirty="0"/>
              <a:t>(brfssciwd,SMOKE100)</a:t>
            </a:r>
            <a:endParaRPr lang="en-IN" dirty="0"/>
          </a:p>
          <a:p>
            <a:r>
              <a:rPr lang="en-US" dirty="0"/>
              <a:t>SMO1=</a:t>
            </a:r>
            <a:r>
              <a:rPr lang="en-US" dirty="0" err="1"/>
              <a:t>dplyr</a:t>
            </a:r>
            <a:r>
              <a:rPr lang="en-US" dirty="0"/>
              <a:t>::</a:t>
            </a:r>
            <a:r>
              <a:rPr lang="en-US" dirty="0" err="1"/>
              <a:t>summarise</a:t>
            </a:r>
            <a:r>
              <a:rPr lang="en-US" dirty="0"/>
              <a:t>(</a:t>
            </a:r>
            <a:r>
              <a:rPr lang="en-US" dirty="0" err="1"/>
              <a:t>SMO,Frequency</a:t>
            </a:r>
            <a:r>
              <a:rPr lang="en-US" dirty="0"/>
              <a:t>=n())%&gt;% mutate(Percentage=Frequency/sum(Frequency)*100)</a:t>
            </a:r>
            <a:endParaRPr lang="en-IN" dirty="0"/>
          </a:p>
          <a:p>
            <a:r>
              <a:rPr lang="en-US" dirty="0"/>
              <a:t>SMO1$SMOKE100=recode(SMO1$SMOKE100,"1='Yes';2='No';7='</a:t>
            </a:r>
            <a:r>
              <a:rPr lang="en-US" dirty="0" err="1"/>
              <a:t>Dont</a:t>
            </a:r>
            <a:r>
              <a:rPr lang="en-US" dirty="0"/>
              <a:t> Know';9='Refused'")</a:t>
            </a:r>
            <a:endParaRPr lang="en-IN" dirty="0"/>
          </a:p>
          <a:p>
            <a:r>
              <a:rPr lang="en-US" dirty="0" err="1"/>
              <a:t>ggplot</a:t>
            </a:r>
            <a:r>
              <a:rPr lang="en-US" dirty="0"/>
              <a:t>(</a:t>
            </a:r>
            <a:r>
              <a:rPr lang="en-US" dirty="0" err="1"/>
              <a:t>aes</a:t>
            </a:r>
            <a:r>
              <a:rPr lang="en-US" dirty="0"/>
              <a:t>(x=reorder(SMOKE100,-Percentage),y=Percentage),data = SMO1)+</a:t>
            </a:r>
            <a:endParaRPr lang="en-IN" dirty="0"/>
          </a:p>
          <a:p>
            <a:r>
              <a:rPr lang="en-US" dirty="0"/>
              <a:t>  </a:t>
            </a:r>
            <a:r>
              <a:rPr lang="en-US" dirty="0" err="1"/>
              <a:t>geom_bar</a:t>
            </a:r>
            <a:r>
              <a:rPr lang="en-US" dirty="0"/>
              <a:t>(stat="</a:t>
            </a:r>
            <a:r>
              <a:rPr lang="en-US" dirty="0" err="1"/>
              <a:t>identity",width</a:t>
            </a:r>
            <a:r>
              <a:rPr lang="en-US" dirty="0"/>
              <a:t> = 0.5,aes(fill=SMOKE100),</a:t>
            </a:r>
            <a:r>
              <a:rPr lang="en-US" dirty="0" err="1"/>
              <a:t>colour</a:t>
            </a:r>
            <a:r>
              <a:rPr lang="en-US" dirty="0"/>
              <a:t>="black")+</a:t>
            </a:r>
            <a:endParaRPr lang="en-IN" dirty="0"/>
          </a:p>
          <a:p>
            <a:r>
              <a:rPr lang="en-US" dirty="0"/>
              <a:t>  </a:t>
            </a:r>
            <a:r>
              <a:rPr lang="en-US" dirty="0" err="1"/>
              <a:t>ggtitle</a:t>
            </a:r>
            <a:r>
              <a:rPr lang="en-US" dirty="0"/>
              <a:t>('smoking rate of respondents who have ever smoked in their life')+</a:t>
            </a:r>
            <a:endParaRPr lang="en-IN" dirty="0"/>
          </a:p>
          <a:p>
            <a:r>
              <a:rPr lang="en-US" dirty="0"/>
              <a:t>  </a:t>
            </a:r>
            <a:r>
              <a:rPr lang="en-US" dirty="0" err="1"/>
              <a:t>geom_text</a:t>
            </a:r>
            <a:r>
              <a:rPr lang="en-US" dirty="0"/>
              <a:t>(</a:t>
            </a:r>
            <a:r>
              <a:rPr lang="en-US" dirty="0" err="1"/>
              <a:t>aes</a:t>
            </a:r>
            <a:r>
              <a:rPr lang="en-US" dirty="0"/>
              <a:t>(label=</a:t>
            </a:r>
            <a:r>
              <a:rPr lang="en-US" dirty="0" err="1"/>
              <a:t>Percentage,vjust</a:t>
            </a:r>
            <a:r>
              <a:rPr lang="en-US" dirty="0"/>
              <a:t>=-0.5))+</a:t>
            </a:r>
            <a:endParaRPr lang="en-IN" dirty="0"/>
          </a:p>
          <a:p>
            <a:r>
              <a:rPr lang="en-US" dirty="0"/>
              <a:t>  </a:t>
            </a:r>
            <a:r>
              <a:rPr lang="en-US" dirty="0" err="1"/>
              <a:t>xlab</a:t>
            </a:r>
            <a:r>
              <a:rPr lang="en-US" dirty="0"/>
              <a:t>('Ever Smoked')+</a:t>
            </a:r>
            <a:endParaRPr lang="en-IN" dirty="0"/>
          </a:p>
          <a:p>
            <a:r>
              <a:rPr lang="en-US" dirty="0"/>
              <a:t>  </a:t>
            </a:r>
            <a:r>
              <a:rPr lang="en-US" dirty="0" err="1"/>
              <a:t>ylab</a:t>
            </a:r>
            <a:r>
              <a:rPr lang="en-US" dirty="0"/>
              <a:t>("Percentage(%)")+</a:t>
            </a:r>
            <a:endParaRPr lang="en-IN" dirty="0"/>
          </a:p>
          <a:p>
            <a:r>
              <a:rPr lang="en-US" dirty="0"/>
              <a:t>  </a:t>
            </a:r>
            <a:r>
              <a:rPr lang="en-US" dirty="0" err="1"/>
              <a:t>theme_linedraw</a:t>
            </a:r>
            <a:r>
              <a:rPr lang="en-US" dirty="0"/>
              <a:t>()+</a:t>
            </a:r>
            <a:endParaRPr lang="en-IN" dirty="0"/>
          </a:p>
          <a:p>
            <a:r>
              <a:rPr lang="en-US" dirty="0"/>
              <a:t>  theme(</a:t>
            </a:r>
            <a:r>
              <a:rPr lang="en-US" dirty="0" err="1"/>
              <a:t>plot.title</a:t>
            </a:r>
            <a:r>
              <a:rPr lang="en-US" dirty="0"/>
              <a:t> = </a:t>
            </a:r>
            <a:r>
              <a:rPr lang="en-US" dirty="0" err="1"/>
              <a:t>element_text</a:t>
            </a:r>
            <a:r>
              <a:rPr lang="en-US" dirty="0"/>
              <a:t>(size = 12),</a:t>
            </a:r>
            <a:endParaRPr lang="en-IN" dirty="0"/>
          </a:p>
          <a:p>
            <a:r>
              <a:rPr lang="en-US" dirty="0"/>
              <a:t>        </a:t>
            </a:r>
            <a:r>
              <a:rPr lang="en-US" dirty="0" err="1"/>
              <a:t>axis.title</a:t>
            </a:r>
            <a:r>
              <a:rPr lang="en-US" dirty="0"/>
              <a:t> = </a:t>
            </a:r>
            <a:r>
              <a:rPr lang="en-US" dirty="0" err="1"/>
              <a:t>element_text</a:t>
            </a:r>
            <a:r>
              <a:rPr lang="en-US" dirty="0"/>
              <a:t>(size = 12,face="bold"))</a:t>
            </a:r>
            <a:endParaRPr lang="en-IN" dirty="0"/>
          </a:p>
        </p:txBody>
      </p:sp>
    </p:spTree>
    <p:extLst>
      <p:ext uri="{BB962C8B-B14F-4D97-AF65-F5344CB8AC3E}">
        <p14:creationId xmlns:p14="http://schemas.microsoft.com/office/powerpoint/2010/main" val="386260978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ED91F-89C7-1142-9630-AA71271F841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743B534-9CE6-164A-8BEC-3747FC6E705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7029B674-644C-9B4B-B78C-0EE132E91B57}"/>
              </a:ext>
            </a:extLst>
          </p:cNvPr>
          <p:cNvPicPr>
            <a:picLocks noChangeAspect="1"/>
          </p:cNvPicPr>
          <p:nvPr/>
        </p:nvPicPr>
        <p:blipFill>
          <a:blip r:embed="rId2"/>
          <a:stretch>
            <a:fillRect/>
          </a:stretch>
        </p:blipFill>
        <p:spPr>
          <a:xfrm>
            <a:off x="474688" y="0"/>
            <a:ext cx="11242623" cy="6858000"/>
          </a:xfrm>
          <a:prstGeom prst="rect">
            <a:avLst/>
          </a:prstGeom>
        </p:spPr>
      </p:pic>
    </p:spTree>
    <p:extLst>
      <p:ext uri="{BB962C8B-B14F-4D97-AF65-F5344CB8AC3E}">
        <p14:creationId xmlns:p14="http://schemas.microsoft.com/office/powerpoint/2010/main" val="36446031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BF667-32F2-B041-8314-57858F6F4A8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52B5184-2CC6-BB40-A828-5B90E863565D}"/>
              </a:ext>
            </a:extLst>
          </p:cNvPr>
          <p:cNvSpPr>
            <a:spLocks noGrp="1"/>
          </p:cNvSpPr>
          <p:nvPr>
            <p:ph idx="1"/>
          </p:nvPr>
        </p:nvSpPr>
        <p:spPr/>
        <p:txBody>
          <a:bodyPr/>
          <a:lstStyle/>
          <a:p>
            <a:pPr marL="0" indent="0">
              <a:buNone/>
            </a:pPr>
            <a:r>
              <a:rPr lang="en-US" dirty="0"/>
              <a:t>Conclusion-</a:t>
            </a:r>
          </a:p>
          <a:p>
            <a:r>
              <a:rPr lang="en-US" dirty="0"/>
              <a:t>Among total respondents 43.81% have ever smoked in their life.</a:t>
            </a:r>
          </a:p>
          <a:p>
            <a:r>
              <a:rPr lang="en-US" dirty="0"/>
              <a:t>But 55.68 never smoked which shows awareness regarding health hazards of tobacco or smoking.</a:t>
            </a:r>
            <a:endParaRPr lang="en-IN" dirty="0"/>
          </a:p>
        </p:txBody>
      </p:sp>
    </p:spTree>
    <p:extLst>
      <p:ext uri="{BB962C8B-B14F-4D97-AF65-F5344CB8AC3E}">
        <p14:creationId xmlns:p14="http://schemas.microsoft.com/office/powerpoint/2010/main" val="390942402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962A-6419-A441-9417-A8C6B86DD28E}"/>
              </a:ext>
            </a:extLst>
          </p:cNvPr>
          <p:cNvSpPr>
            <a:spLocks noGrp="1"/>
          </p:cNvSpPr>
          <p:nvPr>
            <p:ph type="title"/>
          </p:nvPr>
        </p:nvSpPr>
        <p:spPr>
          <a:xfrm>
            <a:off x="838200" y="304800"/>
            <a:ext cx="10515600" cy="767256"/>
          </a:xfrm>
        </p:spPr>
        <p:txBody>
          <a:bodyPr>
            <a:noAutofit/>
          </a:bodyPr>
          <a:lstStyle/>
          <a:p>
            <a:br>
              <a:rPr lang="en-US" sz="1800" b="1" dirty="0"/>
            </a:br>
            <a:r>
              <a:rPr lang="en-US" sz="2800" b="1" dirty="0">
                <a:solidFill>
                  <a:srgbClr val="0070C0"/>
                </a:solidFill>
              </a:rPr>
              <a:t>Objective-5 To find out the current smoking status of the respondent who ever smoked in their life. </a:t>
            </a:r>
            <a:br>
              <a:rPr lang="en-IN" sz="2800" b="1" dirty="0"/>
            </a:br>
            <a:endParaRPr lang="en-US" sz="2800" b="1" dirty="0"/>
          </a:p>
        </p:txBody>
      </p:sp>
      <p:sp>
        <p:nvSpPr>
          <p:cNvPr id="3" name="Content Placeholder 2">
            <a:extLst>
              <a:ext uri="{FF2B5EF4-FFF2-40B4-BE49-F238E27FC236}">
                <a16:creationId xmlns:a16="http://schemas.microsoft.com/office/drawing/2014/main" id="{C9EAA948-6BB8-9E49-BA31-AEA559B24AC0}"/>
              </a:ext>
            </a:extLst>
          </p:cNvPr>
          <p:cNvSpPr>
            <a:spLocks noGrp="1"/>
          </p:cNvSpPr>
          <p:nvPr>
            <p:ph idx="1"/>
          </p:nvPr>
        </p:nvSpPr>
        <p:spPr>
          <a:xfrm>
            <a:off x="449316" y="1072056"/>
            <a:ext cx="11437883" cy="5255172"/>
          </a:xfrm>
        </p:spPr>
        <p:txBody>
          <a:bodyPr>
            <a:normAutofit fontScale="70000" lnSpcReduction="20000"/>
          </a:bodyPr>
          <a:lstStyle/>
          <a:p>
            <a:pPr marL="0" indent="0">
              <a:buNone/>
            </a:pPr>
            <a:r>
              <a:rPr lang="en-US" sz="5100" b="1" dirty="0"/>
              <a:t>R coding-</a:t>
            </a:r>
          </a:p>
          <a:p>
            <a:r>
              <a:rPr lang="en-US" dirty="0"/>
              <a:t>SS=subset(brfssciwd,SMOKE100==1)</a:t>
            </a:r>
            <a:endParaRPr lang="en-IN" dirty="0"/>
          </a:p>
          <a:p>
            <a:r>
              <a:rPr lang="en-US" dirty="0"/>
              <a:t>SS1=</a:t>
            </a:r>
            <a:r>
              <a:rPr lang="en-US" dirty="0" err="1"/>
              <a:t>group_by</a:t>
            </a:r>
            <a:r>
              <a:rPr lang="en-US" dirty="0"/>
              <a:t>(SS,SMOKDAY2)</a:t>
            </a:r>
            <a:endParaRPr lang="en-IN" dirty="0"/>
          </a:p>
          <a:p>
            <a:r>
              <a:rPr lang="en-US" dirty="0"/>
              <a:t>SS2=</a:t>
            </a:r>
            <a:r>
              <a:rPr lang="en-US" dirty="0" err="1"/>
              <a:t>dplyr</a:t>
            </a:r>
            <a:r>
              <a:rPr lang="en-US" dirty="0"/>
              <a:t>::</a:t>
            </a:r>
            <a:r>
              <a:rPr lang="en-US" dirty="0" err="1"/>
              <a:t>summarise</a:t>
            </a:r>
            <a:r>
              <a:rPr lang="en-US" dirty="0"/>
              <a:t>(SS1,Frequency=n())%&gt;% mutate(Percentage=Frequency/sum(Frequency)*100)</a:t>
            </a:r>
            <a:endParaRPr lang="en-IN" dirty="0"/>
          </a:p>
          <a:p>
            <a:r>
              <a:rPr lang="en-US" dirty="0"/>
              <a:t>SS2$SMOKDAY2=recode(SS2$SMOKDAY2,"1='Every Day';2='Some Days';3='Not at all';7='</a:t>
            </a:r>
            <a:r>
              <a:rPr lang="en-US" dirty="0" err="1"/>
              <a:t>Dont</a:t>
            </a:r>
            <a:r>
              <a:rPr lang="en-US" dirty="0"/>
              <a:t> know';9='Refused'")</a:t>
            </a:r>
            <a:endParaRPr lang="en-IN" dirty="0"/>
          </a:p>
          <a:p>
            <a:r>
              <a:rPr lang="en-US" dirty="0" err="1"/>
              <a:t>ggplot</a:t>
            </a:r>
            <a:r>
              <a:rPr lang="en-US" dirty="0"/>
              <a:t>(</a:t>
            </a:r>
            <a:r>
              <a:rPr lang="en-US" dirty="0" err="1"/>
              <a:t>aes</a:t>
            </a:r>
            <a:r>
              <a:rPr lang="en-US" dirty="0"/>
              <a:t>(x=reorder(SMOKDAY2,-Percentage),y=Percentage),data = SS2)+</a:t>
            </a:r>
            <a:endParaRPr lang="en-IN" dirty="0"/>
          </a:p>
          <a:p>
            <a:r>
              <a:rPr lang="en-US" dirty="0"/>
              <a:t>  </a:t>
            </a:r>
            <a:r>
              <a:rPr lang="en-US" dirty="0" err="1"/>
              <a:t>geom_bar</a:t>
            </a:r>
            <a:r>
              <a:rPr lang="en-US" dirty="0"/>
              <a:t>(stat="</a:t>
            </a:r>
            <a:r>
              <a:rPr lang="en-US" dirty="0" err="1"/>
              <a:t>identity",width</a:t>
            </a:r>
            <a:r>
              <a:rPr lang="en-US" dirty="0"/>
              <a:t> = 0.5,aes(fill=SMOKDAY2),</a:t>
            </a:r>
            <a:r>
              <a:rPr lang="en-US" dirty="0" err="1"/>
              <a:t>colour</a:t>
            </a:r>
            <a:r>
              <a:rPr lang="en-US" dirty="0"/>
              <a:t>="black")+</a:t>
            </a:r>
            <a:endParaRPr lang="en-IN" dirty="0"/>
          </a:p>
          <a:p>
            <a:r>
              <a:rPr lang="en-US" dirty="0"/>
              <a:t>  </a:t>
            </a:r>
            <a:r>
              <a:rPr lang="en-US" dirty="0" err="1"/>
              <a:t>ggtitle</a:t>
            </a:r>
            <a:r>
              <a:rPr lang="en-US" dirty="0"/>
              <a:t>('current smoking status of the respondent who ever smoked in their life')+</a:t>
            </a:r>
            <a:endParaRPr lang="en-IN" dirty="0"/>
          </a:p>
          <a:p>
            <a:r>
              <a:rPr lang="en-US" dirty="0"/>
              <a:t>  </a:t>
            </a:r>
            <a:r>
              <a:rPr lang="en-US" dirty="0" err="1"/>
              <a:t>geom_text</a:t>
            </a:r>
            <a:r>
              <a:rPr lang="en-US" dirty="0"/>
              <a:t>(</a:t>
            </a:r>
            <a:r>
              <a:rPr lang="en-US" dirty="0" err="1"/>
              <a:t>aes</a:t>
            </a:r>
            <a:r>
              <a:rPr lang="en-US" dirty="0"/>
              <a:t>(label=</a:t>
            </a:r>
            <a:r>
              <a:rPr lang="en-US" dirty="0" err="1"/>
              <a:t>Percentage,vjust</a:t>
            </a:r>
            <a:r>
              <a:rPr lang="en-US" dirty="0"/>
              <a:t>=-0.5))+</a:t>
            </a:r>
            <a:endParaRPr lang="en-IN" dirty="0"/>
          </a:p>
          <a:p>
            <a:r>
              <a:rPr lang="en-US" dirty="0"/>
              <a:t>  </a:t>
            </a:r>
            <a:r>
              <a:rPr lang="en-US" dirty="0" err="1"/>
              <a:t>xlab</a:t>
            </a:r>
            <a:r>
              <a:rPr lang="en-US" dirty="0"/>
              <a:t>('Current Smoking Status')+</a:t>
            </a:r>
            <a:endParaRPr lang="en-IN" dirty="0"/>
          </a:p>
          <a:p>
            <a:r>
              <a:rPr lang="en-US" dirty="0"/>
              <a:t>  </a:t>
            </a:r>
            <a:r>
              <a:rPr lang="en-US" dirty="0" err="1"/>
              <a:t>ylab</a:t>
            </a:r>
            <a:r>
              <a:rPr lang="en-US" dirty="0"/>
              <a:t>("Percentage(%)")+</a:t>
            </a:r>
            <a:endParaRPr lang="en-IN" dirty="0"/>
          </a:p>
          <a:p>
            <a:r>
              <a:rPr lang="en-US" dirty="0"/>
              <a:t>  </a:t>
            </a:r>
            <a:r>
              <a:rPr lang="en-US" dirty="0" err="1"/>
              <a:t>theme_linedraw</a:t>
            </a:r>
            <a:r>
              <a:rPr lang="en-US" dirty="0"/>
              <a:t>()+</a:t>
            </a:r>
            <a:endParaRPr lang="en-IN" dirty="0"/>
          </a:p>
          <a:p>
            <a:r>
              <a:rPr lang="en-US" dirty="0"/>
              <a:t>  theme(</a:t>
            </a:r>
            <a:r>
              <a:rPr lang="en-US" dirty="0" err="1"/>
              <a:t>plot.title</a:t>
            </a:r>
            <a:r>
              <a:rPr lang="en-US" dirty="0"/>
              <a:t> = </a:t>
            </a:r>
            <a:r>
              <a:rPr lang="en-US" dirty="0" err="1"/>
              <a:t>element_text</a:t>
            </a:r>
            <a:r>
              <a:rPr lang="en-US" dirty="0"/>
              <a:t>(size = 12),</a:t>
            </a:r>
            <a:endParaRPr lang="en-IN" dirty="0"/>
          </a:p>
          <a:p>
            <a:r>
              <a:rPr lang="en-US" dirty="0"/>
              <a:t>        </a:t>
            </a:r>
            <a:r>
              <a:rPr lang="en-US" dirty="0" err="1"/>
              <a:t>axis.title</a:t>
            </a:r>
            <a:r>
              <a:rPr lang="en-US" dirty="0"/>
              <a:t> = </a:t>
            </a:r>
            <a:r>
              <a:rPr lang="en-US" dirty="0" err="1"/>
              <a:t>element_text</a:t>
            </a:r>
            <a:r>
              <a:rPr lang="en-US" dirty="0"/>
              <a:t>(size = 12,face="bold"))</a:t>
            </a:r>
            <a:endParaRPr lang="en-IN" dirty="0"/>
          </a:p>
        </p:txBody>
      </p:sp>
    </p:spTree>
    <p:extLst>
      <p:ext uri="{BB962C8B-B14F-4D97-AF65-F5344CB8AC3E}">
        <p14:creationId xmlns:p14="http://schemas.microsoft.com/office/powerpoint/2010/main" val="352491439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EC311-CD1E-7A4D-9EAB-F15FF5DAC489}"/>
              </a:ext>
            </a:extLst>
          </p:cNvPr>
          <p:cNvSpPr>
            <a:spLocks noGrp="1"/>
          </p:cNvSpPr>
          <p:nvPr>
            <p:ph type="title"/>
          </p:nvPr>
        </p:nvSpPr>
        <p:spPr/>
        <p:txBody>
          <a:bodyPr/>
          <a:lstStyle/>
          <a:p>
            <a:r>
              <a:rPr lang="en-US" b="1" dirty="0">
                <a:solidFill>
                  <a:srgbClr val="0070C0"/>
                </a:solidFill>
              </a:rPr>
              <a:t>Presentation Path……</a:t>
            </a:r>
          </a:p>
        </p:txBody>
      </p:sp>
      <p:sp>
        <p:nvSpPr>
          <p:cNvPr id="3" name="Content Placeholder 2">
            <a:extLst>
              <a:ext uri="{FF2B5EF4-FFF2-40B4-BE49-F238E27FC236}">
                <a16:creationId xmlns:a16="http://schemas.microsoft.com/office/drawing/2014/main" id="{61A0E6DC-9579-C444-BCF3-A333BE13A71B}"/>
              </a:ext>
            </a:extLst>
          </p:cNvPr>
          <p:cNvSpPr>
            <a:spLocks noGrp="1"/>
          </p:cNvSpPr>
          <p:nvPr>
            <p:ph idx="1"/>
          </p:nvPr>
        </p:nvSpPr>
        <p:spPr>
          <a:xfrm>
            <a:off x="838200" y="1439917"/>
            <a:ext cx="10515600" cy="5065986"/>
          </a:xfrm>
        </p:spPr>
        <p:txBody>
          <a:bodyPr>
            <a:normAutofit/>
          </a:bodyPr>
          <a:lstStyle/>
          <a:p>
            <a:r>
              <a:rPr lang="en-US" b="1" dirty="0"/>
              <a:t>Rationale for selection and description of dataset.</a:t>
            </a:r>
          </a:p>
          <a:p>
            <a:r>
              <a:rPr lang="en-IN" b="1" dirty="0"/>
              <a:t>Description of analysis procedure and objectives.</a:t>
            </a:r>
          </a:p>
          <a:p>
            <a:r>
              <a:rPr lang="en-US" b="1" dirty="0"/>
              <a:t>Objectives</a:t>
            </a:r>
          </a:p>
          <a:p>
            <a:r>
              <a:rPr lang="en-US" b="1" dirty="0"/>
              <a:t>R coding and output for the objective analysis.</a:t>
            </a:r>
            <a:endParaRPr lang="en-IN" b="1" dirty="0"/>
          </a:p>
          <a:p>
            <a:endParaRPr lang="en-US" dirty="0"/>
          </a:p>
        </p:txBody>
      </p:sp>
    </p:spTree>
    <p:extLst>
      <p:ext uri="{BB962C8B-B14F-4D97-AF65-F5344CB8AC3E}">
        <p14:creationId xmlns:p14="http://schemas.microsoft.com/office/powerpoint/2010/main" val="364700814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C7C1F-D935-324B-BF0F-9E9118DA5D70}"/>
              </a:ext>
            </a:extLst>
          </p:cNvPr>
          <p:cNvSpPr>
            <a:spLocks noGrp="1"/>
          </p:cNvSpPr>
          <p:nvPr>
            <p:ph type="title"/>
          </p:nvPr>
        </p:nvSpPr>
        <p:spPr/>
        <p:txBody>
          <a:bodyPr/>
          <a:lstStyle/>
          <a:p>
            <a:endParaRPr lang="en-US"/>
          </a:p>
        </p:txBody>
      </p:sp>
      <p:sp>
        <p:nvSpPr>
          <p:cNvPr id="7" name="Content Placeholder 6">
            <a:extLst>
              <a:ext uri="{FF2B5EF4-FFF2-40B4-BE49-F238E27FC236}">
                <a16:creationId xmlns:a16="http://schemas.microsoft.com/office/drawing/2014/main" id="{FEE85045-B21E-364F-AB8F-CCB8157F7A09}"/>
              </a:ext>
            </a:extLst>
          </p:cNvPr>
          <p:cNvSpPr>
            <a:spLocks noGrp="1"/>
          </p:cNvSpPr>
          <p:nvPr>
            <p:ph idx="1"/>
          </p:nvPr>
        </p:nvSpPr>
        <p:spPr/>
        <p:txBody>
          <a:bodyPr/>
          <a:lstStyle/>
          <a:p>
            <a:endParaRPr lang="en-US"/>
          </a:p>
        </p:txBody>
      </p:sp>
      <p:pic>
        <p:nvPicPr>
          <p:cNvPr id="8" name="Picture 7">
            <a:extLst>
              <a:ext uri="{FF2B5EF4-FFF2-40B4-BE49-F238E27FC236}">
                <a16:creationId xmlns:a16="http://schemas.microsoft.com/office/drawing/2014/main" id="{87953F1F-0DE6-7A4C-8C51-D2F751A9D37D}"/>
              </a:ext>
            </a:extLst>
          </p:cNvPr>
          <p:cNvPicPr>
            <a:picLocks noChangeAspect="1"/>
          </p:cNvPicPr>
          <p:nvPr/>
        </p:nvPicPr>
        <p:blipFill>
          <a:blip r:embed="rId2"/>
          <a:stretch>
            <a:fillRect/>
          </a:stretch>
        </p:blipFill>
        <p:spPr>
          <a:xfrm>
            <a:off x="0" y="88392"/>
            <a:ext cx="12192000" cy="6681216"/>
          </a:xfrm>
          <a:prstGeom prst="rect">
            <a:avLst/>
          </a:prstGeom>
        </p:spPr>
      </p:pic>
    </p:spTree>
    <p:extLst>
      <p:ext uri="{BB962C8B-B14F-4D97-AF65-F5344CB8AC3E}">
        <p14:creationId xmlns:p14="http://schemas.microsoft.com/office/powerpoint/2010/main" val="25722454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BF667-32F2-B041-8314-57858F6F4A8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52B5184-2CC6-BB40-A828-5B90E863565D}"/>
              </a:ext>
            </a:extLst>
          </p:cNvPr>
          <p:cNvSpPr>
            <a:spLocks noGrp="1"/>
          </p:cNvSpPr>
          <p:nvPr>
            <p:ph idx="1"/>
          </p:nvPr>
        </p:nvSpPr>
        <p:spPr/>
        <p:txBody>
          <a:bodyPr/>
          <a:lstStyle/>
          <a:p>
            <a:pPr marL="0" indent="0">
              <a:buNone/>
            </a:pPr>
            <a:r>
              <a:rPr lang="en-US" dirty="0"/>
              <a:t>Conclusion-</a:t>
            </a:r>
          </a:p>
          <a:p>
            <a:r>
              <a:rPr lang="en-US" dirty="0"/>
              <a:t>Among total respondents who have ever smoked in their life, 23.81% are still smoking everyday and 9 % are smoking somedays.</a:t>
            </a:r>
          </a:p>
          <a:p>
            <a:r>
              <a:rPr lang="en-US" dirty="0"/>
              <a:t>But 66.64% quitted smoking which shows their awareness regarding health hazards of tobacco or smoking.</a:t>
            </a:r>
            <a:endParaRPr lang="en-IN" dirty="0"/>
          </a:p>
        </p:txBody>
      </p:sp>
    </p:spTree>
    <p:extLst>
      <p:ext uri="{BB962C8B-B14F-4D97-AF65-F5344CB8AC3E}">
        <p14:creationId xmlns:p14="http://schemas.microsoft.com/office/powerpoint/2010/main" val="21579105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962A-6419-A441-9417-A8C6B86DD28E}"/>
              </a:ext>
            </a:extLst>
          </p:cNvPr>
          <p:cNvSpPr>
            <a:spLocks noGrp="1"/>
          </p:cNvSpPr>
          <p:nvPr>
            <p:ph type="title"/>
          </p:nvPr>
        </p:nvSpPr>
        <p:spPr>
          <a:xfrm>
            <a:off x="838200" y="304800"/>
            <a:ext cx="10515600" cy="767256"/>
          </a:xfrm>
        </p:spPr>
        <p:txBody>
          <a:bodyPr>
            <a:noAutofit/>
          </a:bodyPr>
          <a:lstStyle/>
          <a:p>
            <a:br>
              <a:rPr lang="en-US" sz="1800" b="1" dirty="0"/>
            </a:br>
            <a:r>
              <a:rPr lang="en-US" sz="3200" b="1" dirty="0">
                <a:solidFill>
                  <a:srgbClr val="0070C0"/>
                </a:solidFill>
              </a:rPr>
              <a:t>Objective -6 To find out the existing coverage rate of flu vaccine among US residents.</a:t>
            </a:r>
            <a:br>
              <a:rPr lang="en-IN" sz="2800" b="1" dirty="0"/>
            </a:br>
            <a:endParaRPr lang="en-US" sz="2800" b="1" dirty="0"/>
          </a:p>
        </p:txBody>
      </p:sp>
      <p:sp>
        <p:nvSpPr>
          <p:cNvPr id="3" name="Content Placeholder 2">
            <a:extLst>
              <a:ext uri="{FF2B5EF4-FFF2-40B4-BE49-F238E27FC236}">
                <a16:creationId xmlns:a16="http://schemas.microsoft.com/office/drawing/2014/main" id="{C9EAA948-6BB8-9E49-BA31-AEA559B24AC0}"/>
              </a:ext>
            </a:extLst>
          </p:cNvPr>
          <p:cNvSpPr>
            <a:spLocks noGrp="1"/>
          </p:cNvSpPr>
          <p:nvPr>
            <p:ph idx="1"/>
          </p:nvPr>
        </p:nvSpPr>
        <p:spPr>
          <a:xfrm>
            <a:off x="449316" y="1072056"/>
            <a:ext cx="11437883" cy="5255172"/>
          </a:xfrm>
        </p:spPr>
        <p:txBody>
          <a:bodyPr>
            <a:normAutofit fontScale="77500" lnSpcReduction="20000"/>
          </a:bodyPr>
          <a:lstStyle/>
          <a:p>
            <a:pPr marL="0" indent="0">
              <a:buNone/>
            </a:pPr>
            <a:r>
              <a:rPr lang="en-US" sz="5100" b="1" dirty="0"/>
              <a:t>R coding-</a:t>
            </a:r>
          </a:p>
          <a:p>
            <a:r>
              <a:rPr lang="en-US" dirty="0"/>
              <a:t>FLU=</a:t>
            </a:r>
            <a:r>
              <a:rPr lang="en-US" dirty="0" err="1"/>
              <a:t>group_by</a:t>
            </a:r>
            <a:r>
              <a:rPr lang="en-US" dirty="0"/>
              <a:t>(brfssciwd,FLUSHOT6)</a:t>
            </a:r>
            <a:endParaRPr lang="en-IN" dirty="0"/>
          </a:p>
          <a:p>
            <a:r>
              <a:rPr lang="en-US" dirty="0"/>
              <a:t>FLU1=</a:t>
            </a:r>
            <a:r>
              <a:rPr lang="en-US" dirty="0" err="1"/>
              <a:t>dplyr</a:t>
            </a:r>
            <a:r>
              <a:rPr lang="en-US" dirty="0"/>
              <a:t>::</a:t>
            </a:r>
            <a:r>
              <a:rPr lang="en-US" dirty="0" err="1"/>
              <a:t>summarise</a:t>
            </a:r>
            <a:r>
              <a:rPr lang="en-US" dirty="0"/>
              <a:t>(</a:t>
            </a:r>
            <a:r>
              <a:rPr lang="en-US" dirty="0" err="1"/>
              <a:t>FLU,Frequency</a:t>
            </a:r>
            <a:r>
              <a:rPr lang="en-US" dirty="0"/>
              <a:t>=n())%&gt;% mutate(Percentage=Frequency/sum(Frequency)*100)</a:t>
            </a:r>
            <a:endParaRPr lang="en-IN" dirty="0"/>
          </a:p>
          <a:p>
            <a:r>
              <a:rPr lang="en-US" dirty="0"/>
              <a:t>FLU1$FLUSHOT6=recode(FLU1$FLUSHOT6,"1='Yes';2='No';7='</a:t>
            </a:r>
            <a:r>
              <a:rPr lang="en-US" dirty="0" err="1"/>
              <a:t>Dont</a:t>
            </a:r>
            <a:r>
              <a:rPr lang="en-US" dirty="0"/>
              <a:t> Know';9='Refused'")</a:t>
            </a:r>
            <a:endParaRPr lang="en-IN" dirty="0"/>
          </a:p>
          <a:p>
            <a:r>
              <a:rPr lang="en-US" dirty="0" err="1"/>
              <a:t>ggplot</a:t>
            </a:r>
            <a:r>
              <a:rPr lang="en-US" dirty="0"/>
              <a:t>(</a:t>
            </a:r>
            <a:r>
              <a:rPr lang="en-US" dirty="0" err="1"/>
              <a:t>aes</a:t>
            </a:r>
            <a:r>
              <a:rPr lang="en-US" dirty="0"/>
              <a:t>(x=reorder(FLUSHOT6,-Percentage),y=Percentage),data = FLU1)+</a:t>
            </a:r>
            <a:endParaRPr lang="en-IN" dirty="0"/>
          </a:p>
          <a:p>
            <a:r>
              <a:rPr lang="en-US" dirty="0"/>
              <a:t>  </a:t>
            </a:r>
            <a:r>
              <a:rPr lang="en-US" dirty="0" err="1"/>
              <a:t>geom_bar</a:t>
            </a:r>
            <a:r>
              <a:rPr lang="en-US" dirty="0"/>
              <a:t>(stat="</a:t>
            </a:r>
            <a:r>
              <a:rPr lang="en-US" dirty="0" err="1"/>
              <a:t>identity",width</a:t>
            </a:r>
            <a:r>
              <a:rPr lang="en-US" dirty="0"/>
              <a:t> = 0.5,aes(fill=FLUSHOT6),</a:t>
            </a:r>
            <a:r>
              <a:rPr lang="en-US" dirty="0" err="1"/>
              <a:t>colour</a:t>
            </a:r>
            <a:r>
              <a:rPr lang="en-US" dirty="0"/>
              <a:t>="black")+</a:t>
            </a:r>
            <a:endParaRPr lang="en-IN" dirty="0"/>
          </a:p>
          <a:p>
            <a:r>
              <a:rPr lang="en-US" dirty="0"/>
              <a:t>  </a:t>
            </a:r>
            <a:r>
              <a:rPr lang="en-US" dirty="0" err="1"/>
              <a:t>ggtitle</a:t>
            </a:r>
            <a:r>
              <a:rPr lang="en-US" dirty="0"/>
              <a:t>('existing coverage rate of flu vaccine among US residents')+</a:t>
            </a:r>
            <a:endParaRPr lang="en-IN" dirty="0"/>
          </a:p>
          <a:p>
            <a:r>
              <a:rPr lang="en-US" dirty="0"/>
              <a:t>  </a:t>
            </a:r>
            <a:r>
              <a:rPr lang="en-US" dirty="0" err="1"/>
              <a:t>geom_text</a:t>
            </a:r>
            <a:r>
              <a:rPr lang="en-US" dirty="0"/>
              <a:t>(</a:t>
            </a:r>
            <a:r>
              <a:rPr lang="en-US" dirty="0" err="1"/>
              <a:t>aes</a:t>
            </a:r>
            <a:r>
              <a:rPr lang="en-US" dirty="0"/>
              <a:t>(label=</a:t>
            </a:r>
            <a:r>
              <a:rPr lang="en-US" dirty="0" err="1"/>
              <a:t>Percentage,vjust</a:t>
            </a:r>
            <a:r>
              <a:rPr lang="en-US" dirty="0"/>
              <a:t>=-0.5))+</a:t>
            </a:r>
            <a:endParaRPr lang="en-IN" dirty="0"/>
          </a:p>
          <a:p>
            <a:r>
              <a:rPr lang="en-US" dirty="0"/>
              <a:t>  </a:t>
            </a:r>
            <a:r>
              <a:rPr lang="en-US" dirty="0" err="1"/>
              <a:t>xlab</a:t>
            </a:r>
            <a:r>
              <a:rPr lang="en-US" dirty="0"/>
              <a:t>('Got Flu Vaccine in Past 12 month')+</a:t>
            </a:r>
            <a:endParaRPr lang="en-IN" dirty="0"/>
          </a:p>
          <a:p>
            <a:r>
              <a:rPr lang="en-US" dirty="0"/>
              <a:t>  </a:t>
            </a:r>
            <a:r>
              <a:rPr lang="en-US" dirty="0" err="1"/>
              <a:t>ylab</a:t>
            </a:r>
            <a:r>
              <a:rPr lang="en-US" dirty="0"/>
              <a:t>("Percentage(%)")+</a:t>
            </a:r>
            <a:endParaRPr lang="en-IN" dirty="0"/>
          </a:p>
          <a:p>
            <a:r>
              <a:rPr lang="en-US" dirty="0"/>
              <a:t>  </a:t>
            </a:r>
            <a:r>
              <a:rPr lang="en-US" dirty="0" err="1"/>
              <a:t>theme_linedraw</a:t>
            </a:r>
            <a:r>
              <a:rPr lang="en-US" dirty="0"/>
              <a:t>()+</a:t>
            </a:r>
            <a:endParaRPr lang="en-IN" dirty="0"/>
          </a:p>
          <a:p>
            <a:r>
              <a:rPr lang="en-US" dirty="0"/>
              <a:t>  theme(</a:t>
            </a:r>
            <a:r>
              <a:rPr lang="en-US" dirty="0" err="1"/>
              <a:t>plot.title</a:t>
            </a:r>
            <a:r>
              <a:rPr lang="en-US" dirty="0"/>
              <a:t> = </a:t>
            </a:r>
            <a:r>
              <a:rPr lang="en-US" dirty="0" err="1"/>
              <a:t>element_text</a:t>
            </a:r>
            <a:r>
              <a:rPr lang="en-US" dirty="0"/>
              <a:t>(size = 12),</a:t>
            </a:r>
            <a:endParaRPr lang="en-IN" dirty="0"/>
          </a:p>
          <a:p>
            <a:r>
              <a:rPr lang="en-US" dirty="0"/>
              <a:t>        </a:t>
            </a:r>
            <a:r>
              <a:rPr lang="en-US" dirty="0" err="1"/>
              <a:t>axis.title</a:t>
            </a:r>
            <a:r>
              <a:rPr lang="en-US" dirty="0"/>
              <a:t> = </a:t>
            </a:r>
            <a:r>
              <a:rPr lang="en-US" dirty="0" err="1"/>
              <a:t>element_text</a:t>
            </a:r>
            <a:r>
              <a:rPr lang="en-US" dirty="0"/>
              <a:t>(size = 12,face="bold"))</a:t>
            </a:r>
            <a:endParaRPr lang="en-IN" dirty="0"/>
          </a:p>
        </p:txBody>
      </p:sp>
    </p:spTree>
    <p:extLst>
      <p:ext uri="{BB962C8B-B14F-4D97-AF65-F5344CB8AC3E}">
        <p14:creationId xmlns:p14="http://schemas.microsoft.com/office/powerpoint/2010/main" val="27285688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BDABE-426C-1244-92EB-95C2321BCCE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32EE635-B732-D24E-98DB-F3FB81E516A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7467899-6E8E-6242-AC64-99A1E43B5E73}"/>
              </a:ext>
            </a:extLst>
          </p:cNvPr>
          <p:cNvPicPr>
            <a:picLocks noChangeAspect="1"/>
          </p:cNvPicPr>
          <p:nvPr/>
        </p:nvPicPr>
        <p:blipFill>
          <a:blip r:embed="rId2"/>
          <a:stretch>
            <a:fillRect/>
          </a:stretch>
        </p:blipFill>
        <p:spPr>
          <a:xfrm>
            <a:off x="474688" y="14288"/>
            <a:ext cx="11242623" cy="6858000"/>
          </a:xfrm>
          <a:prstGeom prst="rect">
            <a:avLst/>
          </a:prstGeom>
        </p:spPr>
      </p:pic>
    </p:spTree>
    <p:extLst>
      <p:ext uri="{BB962C8B-B14F-4D97-AF65-F5344CB8AC3E}">
        <p14:creationId xmlns:p14="http://schemas.microsoft.com/office/powerpoint/2010/main" val="17689165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BF667-32F2-B041-8314-57858F6F4A8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52B5184-2CC6-BB40-A828-5B90E863565D}"/>
              </a:ext>
            </a:extLst>
          </p:cNvPr>
          <p:cNvSpPr>
            <a:spLocks noGrp="1"/>
          </p:cNvSpPr>
          <p:nvPr>
            <p:ph idx="1"/>
          </p:nvPr>
        </p:nvSpPr>
        <p:spPr/>
        <p:txBody>
          <a:bodyPr/>
          <a:lstStyle/>
          <a:p>
            <a:pPr marL="0" indent="0">
              <a:buNone/>
            </a:pPr>
            <a:r>
              <a:rPr lang="en-US" dirty="0"/>
              <a:t>Conclusion-</a:t>
            </a:r>
          </a:p>
          <a:p>
            <a:r>
              <a:rPr lang="en-US" dirty="0"/>
              <a:t>Among total respondents only 45% of respondents have flu shot in past 12 month which makes rest of the population (54.27%) more prone to flu infection.</a:t>
            </a:r>
          </a:p>
          <a:p>
            <a:r>
              <a:rPr lang="en-US" dirty="0"/>
              <a:t>Public Health department should intervene for this situation.</a:t>
            </a:r>
            <a:endParaRPr lang="en-IN" dirty="0"/>
          </a:p>
        </p:txBody>
      </p:sp>
    </p:spTree>
    <p:extLst>
      <p:ext uri="{BB962C8B-B14F-4D97-AF65-F5344CB8AC3E}">
        <p14:creationId xmlns:p14="http://schemas.microsoft.com/office/powerpoint/2010/main" val="26483699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962A-6419-A441-9417-A8C6B86DD28E}"/>
              </a:ext>
            </a:extLst>
          </p:cNvPr>
          <p:cNvSpPr>
            <a:spLocks noGrp="1"/>
          </p:cNvSpPr>
          <p:nvPr>
            <p:ph type="title"/>
          </p:nvPr>
        </p:nvSpPr>
        <p:spPr>
          <a:xfrm>
            <a:off x="838200" y="304800"/>
            <a:ext cx="10515600" cy="767256"/>
          </a:xfrm>
        </p:spPr>
        <p:txBody>
          <a:bodyPr>
            <a:noAutofit/>
          </a:bodyPr>
          <a:lstStyle/>
          <a:p>
            <a:br>
              <a:rPr lang="en-US" sz="1800" b="1" dirty="0"/>
            </a:br>
            <a:r>
              <a:rPr lang="en-US" sz="2800" b="1" dirty="0">
                <a:solidFill>
                  <a:srgbClr val="0070C0"/>
                </a:solidFill>
              </a:rPr>
              <a:t>Objective-7 To find out the existing seat belt usage practices (or rate) among US residents.</a:t>
            </a:r>
            <a:br>
              <a:rPr lang="en-IN" sz="2800" b="1" dirty="0"/>
            </a:br>
            <a:endParaRPr lang="en-US" sz="2800" b="1" dirty="0"/>
          </a:p>
        </p:txBody>
      </p:sp>
      <p:sp>
        <p:nvSpPr>
          <p:cNvPr id="3" name="Content Placeholder 2">
            <a:extLst>
              <a:ext uri="{FF2B5EF4-FFF2-40B4-BE49-F238E27FC236}">
                <a16:creationId xmlns:a16="http://schemas.microsoft.com/office/drawing/2014/main" id="{C9EAA948-6BB8-9E49-BA31-AEA559B24AC0}"/>
              </a:ext>
            </a:extLst>
          </p:cNvPr>
          <p:cNvSpPr>
            <a:spLocks noGrp="1"/>
          </p:cNvSpPr>
          <p:nvPr>
            <p:ph idx="1"/>
          </p:nvPr>
        </p:nvSpPr>
        <p:spPr>
          <a:xfrm>
            <a:off x="449316" y="1072056"/>
            <a:ext cx="11437883" cy="5255172"/>
          </a:xfrm>
        </p:spPr>
        <p:txBody>
          <a:bodyPr>
            <a:normAutofit fontScale="70000" lnSpcReduction="20000"/>
          </a:bodyPr>
          <a:lstStyle/>
          <a:p>
            <a:pPr marL="0" indent="0">
              <a:buNone/>
            </a:pPr>
            <a:r>
              <a:rPr lang="en-US" sz="5100" b="1" dirty="0"/>
              <a:t>R coding-</a:t>
            </a:r>
          </a:p>
          <a:p>
            <a:r>
              <a:rPr lang="en-US" dirty="0"/>
              <a:t>SB=</a:t>
            </a:r>
            <a:r>
              <a:rPr lang="en-US" dirty="0" err="1"/>
              <a:t>group_by</a:t>
            </a:r>
            <a:r>
              <a:rPr lang="en-US" dirty="0"/>
              <a:t>(</a:t>
            </a:r>
            <a:r>
              <a:rPr lang="en-US" dirty="0" err="1"/>
              <a:t>brfssciwd,SEATBELT</a:t>
            </a:r>
            <a:r>
              <a:rPr lang="en-US" dirty="0"/>
              <a:t>)</a:t>
            </a:r>
            <a:endParaRPr lang="en-IN" dirty="0"/>
          </a:p>
          <a:p>
            <a:r>
              <a:rPr lang="en-US" dirty="0"/>
              <a:t>SB1=</a:t>
            </a:r>
            <a:r>
              <a:rPr lang="en-US" dirty="0" err="1"/>
              <a:t>dplyr</a:t>
            </a:r>
            <a:r>
              <a:rPr lang="en-US" dirty="0"/>
              <a:t>::</a:t>
            </a:r>
            <a:r>
              <a:rPr lang="en-US" dirty="0" err="1"/>
              <a:t>summarise</a:t>
            </a:r>
            <a:r>
              <a:rPr lang="en-US" dirty="0"/>
              <a:t>(</a:t>
            </a:r>
            <a:r>
              <a:rPr lang="en-US" dirty="0" err="1"/>
              <a:t>SB,Frequency</a:t>
            </a:r>
            <a:r>
              <a:rPr lang="en-US" dirty="0"/>
              <a:t>=n())%&gt;% mutate(Percentage=Frequency/sum(Frequency)*100)</a:t>
            </a:r>
            <a:endParaRPr lang="en-IN" dirty="0"/>
          </a:p>
          <a:p>
            <a:r>
              <a:rPr lang="en-US" dirty="0"/>
              <a:t>SB1$SEATBELT=recode(SB1$SEATBELT,"1='Always';2='Nearly Always';3='Sometime';4='Seldom';5='Never';7='</a:t>
            </a:r>
            <a:r>
              <a:rPr lang="en-US" dirty="0" err="1"/>
              <a:t>Dont</a:t>
            </a:r>
            <a:r>
              <a:rPr lang="en-US" dirty="0"/>
              <a:t> Know';8='Never Drive or Ride in a Car';9='Refused'")</a:t>
            </a:r>
            <a:endParaRPr lang="en-IN" dirty="0"/>
          </a:p>
          <a:p>
            <a:r>
              <a:rPr lang="en-US" dirty="0" err="1"/>
              <a:t>ggplot</a:t>
            </a:r>
            <a:r>
              <a:rPr lang="en-US" dirty="0"/>
              <a:t>(</a:t>
            </a:r>
            <a:r>
              <a:rPr lang="en-US" dirty="0" err="1"/>
              <a:t>aes</a:t>
            </a:r>
            <a:r>
              <a:rPr lang="en-US" dirty="0"/>
              <a:t>(x=reorder(SEATBELT,-Percentage),y=Percentage),data = SB1)+</a:t>
            </a:r>
            <a:endParaRPr lang="en-IN" dirty="0"/>
          </a:p>
          <a:p>
            <a:r>
              <a:rPr lang="en-US" dirty="0"/>
              <a:t>  </a:t>
            </a:r>
            <a:r>
              <a:rPr lang="en-US" dirty="0" err="1"/>
              <a:t>geom_bar</a:t>
            </a:r>
            <a:r>
              <a:rPr lang="en-US" dirty="0"/>
              <a:t>(stat="</a:t>
            </a:r>
            <a:r>
              <a:rPr lang="en-US" dirty="0" err="1"/>
              <a:t>identity",width</a:t>
            </a:r>
            <a:r>
              <a:rPr lang="en-US" dirty="0"/>
              <a:t> = 0.5,aes(fill=SEATBELT),</a:t>
            </a:r>
            <a:r>
              <a:rPr lang="en-US" dirty="0" err="1"/>
              <a:t>colour</a:t>
            </a:r>
            <a:r>
              <a:rPr lang="en-US" dirty="0"/>
              <a:t>="black")+</a:t>
            </a:r>
            <a:endParaRPr lang="en-IN" dirty="0"/>
          </a:p>
          <a:p>
            <a:r>
              <a:rPr lang="en-US" dirty="0"/>
              <a:t>  </a:t>
            </a:r>
            <a:r>
              <a:rPr lang="en-US" dirty="0" err="1"/>
              <a:t>ggtitle</a:t>
            </a:r>
            <a:r>
              <a:rPr lang="en-US" dirty="0"/>
              <a:t>('seat belt usage practices (or rate) among US residents')+</a:t>
            </a:r>
            <a:endParaRPr lang="en-IN" dirty="0"/>
          </a:p>
          <a:p>
            <a:r>
              <a:rPr lang="en-US" dirty="0"/>
              <a:t>  </a:t>
            </a:r>
            <a:r>
              <a:rPr lang="en-US" dirty="0" err="1"/>
              <a:t>geom_text</a:t>
            </a:r>
            <a:r>
              <a:rPr lang="en-US" dirty="0"/>
              <a:t>(</a:t>
            </a:r>
            <a:r>
              <a:rPr lang="en-US" dirty="0" err="1"/>
              <a:t>aes</a:t>
            </a:r>
            <a:r>
              <a:rPr lang="en-US" dirty="0"/>
              <a:t>(label=</a:t>
            </a:r>
            <a:r>
              <a:rPr lang="en-US" dirty="0" err="1"/>
              <a:t>Percentage,vjust</a:t>
            </a:r>
            <a:r>
              <a:rPr lang="en-US" dirty="0"/>
              <a:t>=-0.5))+</a:t>
            </a:r>
            <a:endParaRPr lang="en-IN" dirty="0"/>
          </a:p>
          <a:p>
            <a:r>
              <a:rPr lang="en-US" dirty="0"/>
              <a:t>  </a:t>
            </a:r>
            <a:r>
              <a:rPr lang="en-US" dirty="0" err="1"/>
              <a:t>xlab</a:t>
            </a:r>
            <a:r>
              <a:rPr lang="en-US" dirty="0"/>
              <a:t>('Seat Belt Usage Status')+</a:t>
            </a:r>
            <a:endParaRPr lang="en-IN" dirty="0"/>
          </a:p>
          <a:p>
            <a:r>
              <a:rPr lang="en-US" dirty="0"/>
              <a:t>  </a:t>
            </a:r>
            <a:r>
              <a:rPr lang="en-US" dirty="0" err="1"/>
              <a:t>ylab</a:t>
            </a:r>
            <a:r>
              <a:rPr lang="en-US" dirty="0"/>
              <a:t>("Percentage(%)")+</a:t>
            </a:r>
            <a:endParaRPr lang="en-IN" dirty="0"/>
          </a:p>
          <a:p>
            <a:r>
              <a:rPr lang="en-US" dirty="0"/>
              <a:t>  </a:t>
            </a:r>
            <a:r>
              <a:rPr lang="en-US" dirty="0" err="1"/>
              <a:t>theme_linedraw</a:t>
            </a:r>
            <a:r>
              <a:rPr lang="en-US" dirty="0"/>
              <a:t>()+</a:t>
            </a:r>
            <a:endParaRPr lang="en-IN" dirty="0"/>
          </a:p>
          <a:p>
            <a:r>
              <a:rPr lang="en-US" dirty="0"/>
              <a:t>  theme(</a:t>
            </a:r>
            <a:r>
              <a:rPr lang="en-US" dirty="0" err="1"/>
              <a:t>plot.title</a:t>
            </a:r>
            <a:r>
              <a:rPr lang="en-US" dirty="0"/>
              <a:t> = </a:t>
            </a:r>
            <a:r>
              <a:rPr lang="en-US" dirty="0" err="1"/>
              <a:t>element_text</a:t>
            </a:r>
            <a:r>
              <a:rPr lang="en-US" dirty="0"/>
              <a:t>(size = 12),</a:t>
            </a:r>
            <a:endParaRPr lang="en-IN" dirty="0"/>
          </a:p>
          <a:p>
            <a:r>
              <a:rPr lang="en-US" dirty="0"/>
              <a:t>        </a:t>
            </a:r>
            <a:r>
              <a:rPr lang="en-US" dirty="0" err="1"/>
              <a:t>axis.title</a:t>
            </a:r>
            <a:r>
              <a:rPr lang="en-US" dirty="0"/>
              <a:t> = </a:t>
            </a:r>
            <a:r>
              <a:rPr lang="en-US" dirty="0" err="1"/>
              <a:t>element_text</a:t>
            </a:r>
            <a:r>
              <a:rPr lang="en-US" dirty="0"/>
              <a:t>(size = 12,face="bold"))</a:t>
            </a:r>
            <a:endParaRPr lang="en-IN" dirty="0"/>
          </a:p>
        </p:txBody>
      </p:sp>
    </p:spTree>
    <p:extLst>
      <p:ext uri="{BB962C8B-B14F-4D97-AF65-F5344CB8AC3E}">
        <p14:creationId xmlns:p14="http://schemas.microsoft.com/office/powerpoint/2010/main" val="272217230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Click="0">
        <p15:prstTrans prst="drape"/>
      </p:transition>
    </mc:Choice>
    <mc:Fallback>
      <p:transition spd="slow" advClick="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A914F-0B4D-8A4F-8668-CF1A651C50C1}"/>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071536DD-7CDC-D241-A222-EF95AEEF4D0C}"/>
              </a:ext>
            </a:extLst>
          </p:cNvPr>
          <p:cNvPicPr>
            <a:picLocks noGrp="1" noChangeAspect="1"/>
          </p:cNvPicPr>
          <p:nvPr>
            <p:ph idx="1"/>
          </p:nvPr>
        </p:nvPicPr>
        <p:blipFill>
          <a:blip r:embed="rId2"/>
          <a:stretch>
            <a:fillRect/>
          </a:stretch>
        </p:blipFill>
        <p:spPr>
          <a:xfrm>
            <a:off x="1014855" y="140858"/>
            <a:ext cx="10800908" cy="6588555"/>
          </a:xfrm>
          <a:prstGeom prst="rect">
            <a:avLst/>
          </a:prstGeom>
        </p:spPr>
      </p:pic>
    </p:spTree>
    <p:extLst>
      <p:ext uri="{BB962C8B-B14F-4D97-AF65-F5344CB8AC3E}">
        <p14:creationId xmlns:p14="http://schemas.microsoft.com/office/powerpoint/2010/main" val="40176591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BF667-32F2-B041-8314-57858F6F4A8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52B5184-2CC6-BB40-A828-5B90E863565D}"/>
              </a:ext>
            </a:extLst>
          </p:cNvPr>
          <p:cNvSpPr>
            <a:spLocks noGrp="1"/>
          </p:cNvSpPr>
          <p:nvPr>
            <p:ph idx="1"/>
          </p:nvPr>
        </p:nvSpPr>
        <p:spPr/>
        <p:txBody>
          <a:bodyPr/>
          <a:lstStyle/>
          <a:p>
            <a:pPr marL="0" indent="0">
              <a:buNone/>
            </a:pPr>
            <a:r>
              <a:rPr lang="en-US" dirty="0"/>
              <a:t>Conclusion-</a:t>
            </a:r>
          </a:p>
          <a:p>
            <a:r>
              <a:rPr lang="en-US" dirty="0"/>
              <a:t>Among total respondents 94.27 % of them are using seatbelts while driving in a car which depicts high awareness rate about road safety.</a:t>
            </a:r>
            <a:r>
              <a:rPr lang="en-IN" dirty="0">
                <a:effectLst/>
              </a:rPr>
              <a:t> </a:t>
            </a:r>
            <a:endParaRPr lang="en-IN" dirty="0"/>
          </a:p>
        </p:txBody>
      </p:sp>
    </p:spTree>
    <p:extLst>
      <p:ext uri="{BB962C8B-B14F-4D97-AF65-F5344CB8AC3E}">
        <p14:creationId xmlns:p14="http://schemas.microsoft.com/office/powerpoint/2010/main" val="21012778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3FCA9-AEE2-F547-A1AE-2CA174DBFD5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71A4704-B574-7845-9986-5B915070055D}"/>
              </a:ext>
            </a:extLst>
          </p:cNvPr>
          <p:cNvSpPr>
            <a:spLocks noGrp="1"/>
          </p:cNvSpPr>
          <p:nvPr>
            <p:ph idx="1"/>
          </p:nvPr>
        </p:nvSpPr>
        <p:spPr/>
        <p:txBody>
          <a:bodyPr>
            <a:normAutofit/>
          </a:bodyPr>
          <a:lstStyle/>
          <a:p>
            <a:pPr marL="0" indent="0" algn="ctr">
              <a:buNone/>
            </a:pPr>
            <a:r>
              <a:rPr lang="en-US" sz="8800" dirty="0">
                <a:solidFill>
                  <a:srgbClr val="7030A0"/>
                </a:solidFill>
              </a:rPr>
              <a:t>THANK YOU!</a:t>
            </a:r>
          </a:p>
        </p:txBody>
      </p:sp>
    </p:spTree>
    <p:extLst>
      <p:ext uri="{BB962C8B-B14F-4D97-AF65-F5344CB8AC3E}">
        <p14:creationId xmlns:p14="http://schemas.microsoft.com/office/powerpoint/2010/main" val="311352411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284CA-8F66-8D4C-8B65-5BE517E134C6}"/>
              </a:ext>
            </a:extLst>
          </p:cNvPr>
          <p:cNvSpPr>
            <a:spLocks noGrp="1"/>
          </p:cNvSpPr>
          <p:nvPr>
            <p:ph type="title"/>
          </p:nvPr>
        </p:nvSpPr>
        <p:spPr/>
        <p:txBody>
          <a:bodyPr/>
          <a:lstStyle/>
          <a:p>
            <a:r>
              <a:rPr lang="en-US" b="1" dirty="0">
                <a:solidFill>
                  <a:srgbClr val="0070C0"/>
                </a:solidFill>
              </a:rPr>
              <a:t>Rationale for selection and description of dataset.</a:t>
            </a:r>
          </a:p>
        </p:txBody>
      </p:sp>
      <p:sp>
        <p:nvSpPr>
          <p:cNvPr id="3" name="Content Placeholder 2">
            <a:extLst>
              <a:ext uri="{FF2B5EF4-FFF2-40B4-BE49-F238E27FC236}">
                <a16:creationId xmlns:a16="http://schemas.microsoft.com/office/drawing/2014/main" id="{D73CB124-184F-1044-BD78-25E88580C326}"/>
              </a:ext>
            </a:extLst>
          </p:cNvPr>
          <p:cNvSpPr>
            <a:spLocks noGrp="1"/>
          </p:cNvSpPr>
          <p:nvPr>
            <p:ph idx="1"/>
          </p:nvPr>
        </p:nvSpPr>
        <p:spPr/>
        <p:txBody>
          <a:bodyPr>
            <a:normAutofit/>
          </a:bodyPr>
          <a:lstStyle/>
          <a:p>
            <a:r>
              <a:rPr lang="en-US" dirty="0"/>
              <a:t>Because of my past education and working experience in Healthcare I have selected </a:t>
            </a:r>
            <a:r>
              <a:rPr lang="en-IN" dirty="0"/>
              <a:t>The </a:t>
            </a:r>
            <a:r>
              <a:rPr lang="en-IN" dirty="0" err="1"/>
              <a:t>Behavioral</a:t>
            </a:r>
            <a:r>
              <a:rPr lang="en-IN" dirty="0"/>
              <a:t> Risk Factor Surveillance System (BRFSS) open </a:t>
            </a:r>
            <a:r>
              <a:rPr lang="en-US" dirty="0"/>
              <a:t>data set, </a:t>
            </a:r>
            <a:r>
              <a:rPr lang="en-IN" dirty="0"/>
              <a:t>which is the United states premier system of health-related telephone surveys that collect data about U.S. residents (18 year or older) regarding their health-related risk behaviours, chronic health conditions, and use of preventive services. Established in 1984 with 15 states, BRFSS now collects data in all 50 states as well as the District of Columbia and three U.S. territories. BRFSS completes more than 400,000 adult interviews each year, making it the largest continuously conducted health survey system in the world.</a:t>
            </a:r>
          </a:p>
          <a:p>
            <a:endParaRPr lang="en-US" dirty="0"/>
          </a:p>
        </p:txBody>
      </p:sp>
    </p:spTree>
    <p:extLst>
      <p:ext uri="{BB962C8B-B14F-4D97-AF65-F5344CB8AC3E}">
        <p14:creationId xmlns:p14="http://schemas.microsoft.com/office/powerpoint/2010/main" val="5771364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D167C6-DFF7-A949-BF4F-3CDAF40CF4C3}"/>
              </a:ext>
            </a:extLst>
          </p:cNvPr>
          <p:cNvSpPr>
            <a:spLocks noGrp="1"/>
          </p:cNvSpPr>
          <p:nvPr>
            <p:ph idx="1"/>
          </p:nvPr>
        </p:nvSpPr>
        <p:spPr>
          <a:xfrm>
            <a:off x="838200" y="1027906"/>
            <a:ext cx="10515600" cy="4351338"/>
          </a:xfrm>
        </p:spPr>
        <p:txBody>
          <a:bodyPr/>
          <a:lstStyle/>
          <a:p>
            <a:r>
              <a:rPr lang="en-IN" dirty="0"/>
              <a:t>What is risk factor surveillance?</a:t>
            </a:r>
          </a:p>
          <a:p>
            <a:pPr marL="0" indent="0">
              <a:buNone/>
            </a:pPr>
            <a:r>
              <a:rPr lang="en-IN" dirty="0"/>
              <a:t>  	Keeping track of the rates of risk factors which are the things or states in our daily lives that confers risk to our health is defined as a Risk Factor Surveillance.</a:t>
            </a:r>
          </a:p>
          <a:p>
            <a:r>
              <a:rPr lang="en-IN" dirty="0"/>
              <a:t>By collecting behavioural health risk data at the federal and state level, BRFSS has become a powerful tool for targeting and designing health promotion activities for the US population.</a:t>
            </a:r>
          </a:p>
          <a:p>
            <a:endParaRPr lang="en-US" dirty="0"/>
          </a:p>
        </p:txBody>
      </p:sp>
    </p:spTree>
    <p:extLst>
      <p:ext uri="{BB962C8B-B14F-4D97-AF65-F5344CB8AC3E}">
        <p14:creationId xmlns:p14="http://schemas.microsoft.com/office/powerpoint/2010/main" val="40653398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47709-F1AD-B243-B830-6BFFAA85860C}"/>
              </a:ext>
            </a:extLst>
          </p:cNvPr>
          <p:cNvSpPr>
            <a:spLocks noGrp="1"/>
          </p:cNvSpPr>
          <p:nvPr>
            <p:ph type="title"/>
          </p:nvPr>
        </p:nvSpPr>
        <p:spPr>
          <a:xfrm>
            <a:off x="838200" y="365126"/>
            <a:ext cx="10515600" cy="812034"/>
          </a:xfrm>
        </p:spPr>
        <p:txBody>
          <a:bodyPr>
            <a:normAutofit fontScale="90000"/>
          </a:bodyPr>
          <a:lstStyle/>
          <a:p>
            <a:r>
              <a:rPr lang="en-IN" b="1" dirty="0">
                <a:solidFill>
                  <a:srgbClr val="0070C0"/>
                </a:solidFill>
              </a:rPr>
              <a:t>Description of analysis procedure and objectives:</a:t>
            </a:r>
            <a:endParaRPr lang="en-IN" dirty="0">
              <a:solidFill>
                <a:srgbClr val="0070C0"/>
              </a:solidFill>
            </a:endParaRPr>
          </a:p>
        </p:txBody>
      </p:sp>
      <p:sp>
        <p:nvSpPr>
          <p:cNvPr id="3" name="Content Placeholder 2">
            <a:extLst>
              <a:ext uri="{FF2B5EF4-FFF2-40B4-BE49-F238E27FC236}">
                <a16:creationId xmlns:a16="http://schemas.microsoft.com/office/drawing/2014/main" id="{753E816D-0418-DA4E-9B7C-068A8731BF23}"/>
              </a:ext>
            </a:extLst>
          </p:cNvPr>
          <p:cNvSpPr>
            <a:spLocks noGrp="1"/>
          </p:cNvSpPr>
          <p:nvPr>
            <p:ph idx="1"/>
          </p:nvPr>
        </p:nvSpPr>
        <p:spPr>
          <a:xfrm>
            <a:off x="157163" y="1177160"/>
            <a:ext cx="11730037" cy="5466528"/>
          </a:xfrm>
        </p:spPr>
        <p:txBody>
          <a:bodyPr>
            <a:normAutofit fontScale="77500" lnSpcReduction="20000"/>
          </a:bodyPr>
          <a:lstStyle/>
          <a:p>
            <a:r>
              <a:rPr lang="en-IN" dirty="0"/>
              <a:t>I have tried to done Descriptive analytics which usually aims at developing population based rates (or percentage) with this data set.</a:t>
            </a:r>
          </a:p>
          <a:p>
            <a:r>
              <a:rPr lang="en-IN" dirty="0"/>
              <a:t>Originally BRFSS data set were having sample of 486303 US residents (observations) and 275 variables in the data set but then I have removed unnecessary columns from the data by sub setting the data set after which I have left with 421192 observation with 13 variables (which were required for my  analysis). Data is pretty cleaned so only one variable (General Health) needs data cleaning for the analysis</a:t>
            </a:r>
          </a:p>
          <a:p>
            <a:pPr marL="0" indent="0">
              <a:buNone/>
            </a:pPr>
            <a:endParaRPr lang="en-IN" dirty="0"/>
          </a:p>
          <a:p>
            <a:r>
              <a:rPr lang="en-US" dirty="0"/>
              <a:t>Objective-1 To find out the perception of the people about their existing general health status among US residents. </a:t>
            </a:r>
            <a:endParaRPr lang="en-IN" dirty="0"/>
          </a:p>
          <a:p>
            <a:r>
              <a:rPr lang="en-US" dirty="0"/>
              <a:t>Objective-2 To find out the existing health care coverage rate among US residents.</a:t>
            </a:r>
            <a:endParaRPr lang="en-IN" dirty="0"/>
          </a:p>
          <a:p>
            <a:r>
              <a:rPr lang="en-US" dirty="0"/>
              <a:t>Objective-3 To find out the existing exercise or physical activity rates among US residents.</a:t>
            </a:r>
            <a:endParaRPr lang="en-IN" dirty="0"/>
          </a:p>
          <a:p>
            <a:r>
              <a:rPr lang="en-US" dirty="0"/>
              <a:t>Objective-4 To find out the existing smoking rate of respondents who have ever smoked in their life.</a:t>
            </a:r>
            <a:endParaRPr lang="en-IN" dirty="0"/>
          </a:p>
          <a:p>
            <a:r>
              <a:rPr lang="en-US" dirty="0"/>
              <a:t>Objective-5 To find out the current smoking status of the respondent who ever smoked in their life. </a:t>
            </a:r>
            <a:endParaRPr lang="en-IN" dirty="0"/>
          </a:p>
          <a:p>
            <a:r>
              <a:rPr lang="en-US" dirty="0"/>
              <a:t>Objective -6 To find out the existing coverage rate of flu vaccine among US residents.</a:t>
            </a:r>
            <a:endParaRPr lang="en-IN" dirty="0"/>
          </a:p>
          <a:p>
            <a:r>
              <a:rPr lang="en-US" dirty="0"/>
              <a:t>Objective-7 To find out the existing seat belt usage practices (or rate) among US residents.</a:t>
            </a:r>
            <a:endParaRPr lang="en-IN" dirty="0"/>
          </a:p>
        </p:txBody>
      </p:sp>
    </p:spTree>
    <p:extLst>
      <p:ext uri="{BB962C8B-B14F-4D97-AF65-F5344CB8AC3E}">
        <p14:creationId xmlns:p14="http://schemas.microsoft.com/office/powerpoint/2010/main" val="10446998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70417-38DA-A842-B76D-211C70227AFC}"/>
              </a:ext>
            </a:extLst>
          </p:cNvPr>
          <p:cNvSpPr>
            <a:spLocks noGrp="1"/>
          </p:cNvSpPr>
          <p:nvPr>
            <p:ph type="title"/>
          </p:nvPr>
        </p:nvSpPr>
        <p:spPr>
          <a:xfrm>
            <a:off x="743607" y="133897"/>
            <a:ext cx="10515600" cy="738461"/>
          </a:xfrm>
        </p:spPr>
        <p:txBody>
          <a:bodyPr/>
          <a:lstStyle/>
          <a:p>
            <a:r>
              <a:rPr lang="en-US" b="1" dirty="0">
                <a:solidFill>
                  <a:srgbClr val="0070C0"/>
                </a:solidFill>
              </a:rPr>
              <a:t>Preliminary R coding before objective analysis</a:t>
            </a:r>
          </a:p>
        </p:txBody>
      </p:sp>
      <p:sp>
        <p:nvSpPr>
          <p:cNvPr id="3" name="Content Placeholder 2">
            <a:extLst>
              <a:ext uri="{FF2B5EF4-FFF2-40B4-BE49-F238E27FC236}">
                <a16:creationId xmlns:a16="http://schemas.microsoft.com/office/drawing/2014/main" id="{1E86399A-03CD-C944-9304-8FAE1835995F}"/>
              </a:ext>
            </a:extLst>
          </p:cNvPr>
          <p:cNvSpPr>
            <a:spLocks noGrp="1"/>
          </p:cNvSpPr>
          <p:nvPr>
            <p:ph idx="1"/>
          </p:nvPr>
        </p:nvSpPr>
        <p:spPr>
          <a:xfrm>
            <a:off x="557048" y="1124607"/>
            <a:ext cx="10796752" cy="5318234"/>
          </a:xfrm>
        </p:spPr>
        <p:txBody>
          <a:bodyPr>
            <a:normAutofit fontScale="62500" lnSpcReduction="20000"/>
          </a:bodyPr>
          <a:lstStyle/>
          <a:p>
            <a:pPr marL="0" indent="0">
              <a:buNone/>
            </a:pPr>
            <a:r>
              <a:rPr lang="en-US" dirty="0" err="1"/>
              <a:t>getwd</a:t>
            </a:r>
            <a:r>
              <a:rPr lang="en-US" dirty="0"/>
              <a:t>()</a:t>
            </a:r>
            <a:endParaRPr lang="en-IN" dirty="0"/>
          </a:p>
          <a:p>
            <a:pPr marL="0" indent="0">
              <a:buNone/>
            </a:pPr>
            <a:r>
              <a:rPr lang="en-US" dirty="0" err="1"/>
              <a:t>setwd</a:t>
            </a:r>
            <a:r>
              <a:rPr lang="en-US" dirty="0"/>
              <a:t>("/Users/harsh/Desktop/R-project")</a:t>
            </a:r>
            <a:endParaRPr lang="en-IN" dirty="0"/>
          </a:p>
          <a:p>
            <a:pPr marL="0" indent="0">
              <a:buNone/>
            </a:pPr>
            <a:r>
              <a:rPr lang="en-US" dirty="0"/>
              <a:t>library(</a:t>
            </a:r>
            <a:r>
              <a:rPr lang="en-US" dirty="0" err="1"/>
              <a:t>SASxport</a:t>
            </a:r>
            <a:r>
              <a:rPr lang="en-US" dirty="0"/>
              <a:t>) #installed package to read .XPT file</a:t>
            </a:r>
            <a:endParaRPr lang="en-IN" dirty="0"/>
          </a:p>
          <a:p>
            <a:pPr marL="0" indent="0">
              <a:buNone/>
            </a:pPr>
            <a:r>
              <a:rPr lang="en-US" dirty="0"/>
              <a:t>library(ggplot2) # installed package for plots</a:t>
            </a:r>
            <a:endParaRPr lang="en-IN" dirty="0"/>
          </a:p>
          <a:p>
            <a:pPr marL="0" indent="0">
              <a:buNone/>
            </a:pPr>
            <a:r>
              <a:rPr lang="en-US" dirty="0"/>
              <a:t>library(</a:t>
            </a:r>
            <a:r>
              <a:rPr lang="en-US" dirty="0" err="1"/>
              <a:t>dplyr</a:t>
            </a:r>
            <a:r>
              <a:rPr lang="en-US" dirty="0"/>
              <a:t>) # For grouping of data and other functions</a:t>
            </a:r>
            <a:endParaRPr lang="en-IN" dirty="0"/>
          </a:p>
          <a:p>
            <a:pPr marL="0" indent="0">
              <a:buNone/>
            </a:pPr>
            <a:r>
              <a:rPr lang="en-US" dirty="0"/>
              <a:t>library(car) # To recode the variable responses</a:t>
            </a:r>
            <a:endParaRPr lang="en-IN" dirty="0"/>
          </a:p>
          <a:p>
            <a:pPr marL="0" indent="0">
              <a:buNone/>
            </a:pPr>
            <a:r>
              <a:rPr lang="en-US" dirty="0"/>
              <a:t>library(</a:t>
            </a:r>
            <a:r>
              <a:rPr lang="en-US" dirty="0" err="1"/>
              <a:t>ggthemes</a:t>
            </a:r>
            <a:r>
              <a:rPr lang="en-US" dirty="0"/>
              <a:t>) # installed theme package for plots</a:t>
            </a:r>
            <a:endParaRPr lang="en-IN" dirty="0"/>
          </a:p>
          <a:p>
            <a:pPr marL="0" indent="0">
              <a:buNone/>
            </a:pPr>
            <a:r>
              <a:rPr lang="en-US" dirty="0" err="1"/>
              <a:t>brfss</a:t>
            </a:r>
            <a:r>
              <a:rPr lang="en-US" dirty="0"/>
              <a:t>=</a:t>
            </a:r>
            <a:r>
              <a:rPr lang="en-US" dirty="0" err="1"/>
              <a:t>read.xport</a:t>
            </a:r>
            <a:r>
              <a:rPr lang="en-US" dirty="0"/>
              <a:t>("LLCP2016.XPT ") # reading of LLCP2016.XPT file into </a:t>
            </a:r>
            <a:r>
              <a:rPr lang="en-US" dirty="0" err="1"/>
              <a:t>brfss</a:t>
            </a:r>
            <a:r>
              <a:rPr lang="en-US" dirty="0"/>
              <a:t> reading file</a:t>
            </a:r>
            <a:endParaRPr lang="en-IN" dirty="0"/>
          </a:p>
          <a:p>
            <a:pPr marL="0" indent="0">
              <a:buNone/>
            </a:pPr>
            <a:r>
              <a:rPr lang="en-US" dirty="0" err="1"/>
              <a:t>cbrfss</a:t>
            </a:r>
            <a:r>
              <a:rPr lang="en-US" dirty="0"/>
              <a:t>=</a:t>
            </a:r>
            <a:r>
              <a:rPr lang="en-US" dirty="0" err="1"/>
              <a:t>brfss</a:t>
            </a:r>
            <a:r>
              <a:rPr lang="en-US" dirty="0"/>
              <a:t> #copy of data set </a:t>
            </a:r>
            <a:r>
              <a:rPr lang="en-US" dirty="0" err="1"/>
              <a:t>brfss</a:t>
            </a:r>
            <a:endParaRPr lang="en-IN" dirty="0"/>
          </a:p>
          <a:p>
            <a:pPr marL="0" indent="0">
              <a:buNone/>
            </a:pPr>
            <a:r>
              <a:rPr lang="en-US" dirty="0" err="1"/>
              <a:t>cbrfss</a:t>
            </a:r>
            <a:r>
              <a:rPr lang="en-US" dirty="0"/>
              <a:t>[] &lt;- </a:t>
            </a:r>
            <a:r>
              <a:rPr lang="en-US" dirty="0" err="1"/>
              <a:t>lapply</a:t>
            </a:r>
            <a:r>
              <a:rPr lang="en-US" dirty="0"/>
              <a:t>(</a:t>
            </a:r>
            <a:r>
              <a:rPr lang="en-US" dirty="0" err="1"/>
              <a:t>cbrfss</a:t>
            </a:r>
            <a:r>
              <a:rPr lang="en-US" dirty="0"/>
              <a:t>, </a:t>
            </a:r>
            <a:r>
              <a:rPr lang="en-US" dirty="0" err="1"/>
              <a:t>unclass</a:t>
            </a:r>
            <a:r>
              <a:rPr lang="en-US" dirty="0"/>
              <a:t>) # l apply to change from labelled integer to integer</a:t>
            </a:r>
            <a:endParaRPr lang="en-IN" dirty="0"/>
          </a:p>
          <a:p>
            <a:pPr marL="0" indent="0">
              <a:buNone/>
            </a:pPr>
            <a:r>
              <a:rPr lang="en-US" dirty="0" err="1"/>
              <a:t>brfssci</a:t>
            </a:r>
            <a:r>
              <a:rPr lang="en-US" dirty="0"/>
              <a:t>=subset(</a:t>
            </a:r>
            <a:r>
              <a:rPr lang="en-US" dirty="0" err="1"/>
              <a:t>cbrfss,DISPCODE</a:t>
            </a:r>
            <a:r>
              <a:rPr lang="en-US" dirty="0"/>
              <a:t>==1100) #Data frame having those respondent data who has completed interview</a:t>
            </a:r>
            <a:endParaRPr lang="en-IN" dirty="0"/>
          </a:p>
          <a:p>
            <a:pPr marL="0" indent="0">
              <a:buNone/>
            </a:pPr>
            <a:r>
              <a:rPr lang="en-US" dirty="0" err="1"/>
              <a:t>brfssvarList</a:t>
            </a:r>
            <a:r>
              <a:rPr lang="en-US" dirty="0"/>
              <a:t> &lt;- c("GENHLTH","HLTHPLN1","EXERANY2","SEX","MARITAL","EDUCA",</a:t>
            </a:r>
            <a:endParaRPr lang="en-IN" dirty="0"/>
          </a:p>
          <a:p>
            <a:pPr marL="0" indent="0">
              <a:buNone/>
            </a:pPr>
            <a:r>
              <a:rPr lang="en-US" dirty="0"/>
              <a:t>                  "VETERAN3","EMPLOY1","SMOKE100","SMOKDAY2","FLUSHOT6","SEATBELT"</a:t>
            </a:r>
            <a:endParaRPr lang="en-IN" dirty="0"/>
          </a:p>
          <a:p>
            <a:pPr marL="0" indent="0">
              <a:buNone/>
            </a:pPr>
            <a:r>
              <a:rPr lang="en-US" dirty="0"/>
              <a:t>                  ,"ADDEPEV2") # working variable list by removing </a:t>
            </a:r>
            <a:r>
              <a:rPr lang="en-US" dirty="0" err="1"/>
              <a:t>unecessary</a:t>
            </a:r>
            <a:r>
              <a:rPr lang="en-US" dirty="0"/>
              <a:t> variables</a:t>
            </a:r>
            <a:endParaRPr lang="en-IN" dirty="0"/>
          </a:p>
          <a:p>
            <a:pPr marL="0" indent="0">
              <a:buNone/>
            </a:pPr>
            <a:r>
              <a:rPr lang="en-US" dirty="0" err="1"/>
              <a:t>brfssciwd</a:t>
            </a:r>
            <a:r>
              <a:rPr lang="en-US" dirty="0"/>
              <a:t>=</a:t>
            </a:r>
            <a:r>
              <a:rPr lang="en-US" dirty="0" err="1"/>
              <a:t>brfssci</a:t>
            </a:r>
            <a:r>
              <a:rPr lang="en-US" dirty="0"/>
              <a:t>[</a:t>
            </a:r>
            <a:r>
              <a:rPr lang="en-US" dirty="0" err="1"/>
              <a:t>brfssvarList</a:t>
            </a:r>
            <a:r>
              <a:rPr lang="en-US" dirty="0"/>
              <a:t>]</a:t>
            </a:r>
            <a:endParaRPr lang="en-IN" dirty="0"/>
          </a:p>
          <a:p>
            <a:pPr marL="0" indent="0">
              <a:buNone/>
            </a:pPr>
            <a:r>
              <a:rPr lang="en-US" dirty="0" err="1"/>
              <a:t>str</a:t>
            </a:r>
            <a:r>
              <a:rPr lang="en-US" dirty="0"/>
              <a:t>(</a:t>
            </a:r>
            <a:r>
              <a:rPr lang="en-US" dirty="0" err="1"/>
              <a:t>brfssciwd</a:t>
            </a:r>
            <a:r>
              <a:rPr lang="en-US" dirty="0"/>
              <a:t>)</a:t>
            </a:r>
            <a:endParaRPr lang="en-IN" dirty="0"/>
          </a:p>
          <a:p>
            <a:endParaRPr lang="en-US" dirty="0"/>
          </a:p>
        </p:txBody>
      </p:sp>
    </p:spTree>
    <p:extLst>
      <p:ext uri="{BB962C8B-B14F-4D97-AF65-F5344CB8AC3E}">
        <p14:creationId xmlns:p14="http://schemas.microsoft.com/office/powerpoint/2010/main" val="334859865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7962A-6419-A441-9417-A8C6B86DD28E}"/>
              </a:ext>
            </a:extLst>
          </p:cNvPr>
          <p:cNvSpPr>
            <a:spLocks noGrp="1"/>
          </p:cNvSpPr>
          <p:nvPr>
            <p:ph type="title"/>
          </p:nvPr>
        </p:nvSpPr>
        <p:spPr>
          <a:xfrm>
            <a:off x="449316" y="304800"/>
            <a:ext cx="10904484" cy="767256"/>
          </a:xfrm>
        </p:spPr>
        <p:txBody>
          <a:bodyPr>
            <a:normAutofit fontScale="90000"/>
          </a:bodyPr>
          <a:lstStyle/>
          <a:p>
            <a:br>
              <a:rPr lang="en-US" sz="3100" b="1" dirty="0"/>
            </a:br>
            <a:r>
              <a:rPr lang="en-US" sz="3100" b="1" dirty="0">
                <a:solidFill>
                  <a:srgbClr val="0070C0"/>
                </a:solidFill>
              </a:rPr>
              <a:t>Objective-1 To find out the perception of the people about their existing general health status among US residents. </a:t>
            </a:r>
            <a:br>
              <a:rPr lang="en-IN" dirty="0"/>
            </a:br>
            <a:endParaRPr lang="en-US" dirty="0"/>
          </a:p>
        </p:txBody>
      </p:sp>
      <p:sp>
        <p:nvSpPr>
          <p:cNvPr id="3" name="Content Placeholder 2">
            <a:extLst>
              <a:ext uri="{FF2B5EF4-FFF2-40B4-BE49-F238E27FC236}">
                <a16:creationId xmlns:a16="http://schemas.microsoft.com/office/drawing/2014/main" id="{C9EAA948-6BB8-9E49-BA31-AEA559B24AC0}"/>
              </a:ext>
            </a:extLst>
          </p:cNvPr>
          <p:cNvSpPr>
            <a:spLocks noGrp="1"/>
          </p:cNvSpPr>
          <p:nvPr>
            <p:ph idx="1"/>
          </p:nvPr>
        </p:nvSpPr>
        <p:spPr>
          <a:xfrm>
            <a:off x="449316" y="1072056"/>
            <a:ext cx="11437883" cy="5255172"/>
          </a:xfrm>
        </p:spPr>
        <p:txBody>
          <a:bodyPr>
            <a:normAutofit fontScale="55000" lnSpcReduction="20000"/>
          </a:bodyPr>
          <a:lstStyle/>
          <a:p>
            <a:pPr marL="0" indent="0">
              <a:buNone/>
            </a:pPr>
            <a:r>
              <a:rPr lang="en-US" sz="5100" b="1" dirty="0"/>
              <a:t>R coding-</a:t>
            </a:r>
          </a:p>
          <a:p>
            <a:pPr marL="0" indent="0">
              <a:buNone/>
            </a:pPr>
            <a:r>
              <a:rPr lang="en-US" dirty="0"/>
              <a:t>GEONA=</a:t>
            </a:r>
            <a:r>
              <a:rPr lang="en-US" dirty="0" err="1"/>
              <a:t>na.omit</a:t>
            </a:r>
            <a:r>
              <a:rPr lang="en-US" dirty="0"/>
              <a:t>(</a:t>
            </a:r>
            <a:r>
              <a:rPr lang="en-US" dirty="0" err="1"/>
              <a:t>brfssciwd$GENHLTH</a:t>
            </a:r>
            <a:r>
              <a:rPr lang="en-US" dirty="0"/>
              <a:t>) # Data cleaning by removing NA</a:t>
            </a:r>
            <a:endParaRPr lang="en-IN" dirty="0"/>
          </a:p>
          <a:p>
            <a:pPr marL="0" indent="0">
              <a:buNone/>
            </a:pPr>
            <a:r>
              <a:rPr lang="en-US" dirty="0"/>
              <a:t>GEONADF=</a:t>
            </a:r>
            <a:r>
              <a:rPr lang="en-US" dirty="0" err="1"/>
              <a:t>as.data.frame</a:t>
            </a:r>
            <a:r>
              <a:rPr lang="en-US" dirty="0"/>
              <a:t>(GEONA) # converted to data frame</a:t>
            </a:r>
            <a:endParaRPr lang="en-IN" dirty="0"/>
          </a:p>
          <a:p>
            <a:pPr marL="0" indent="0">
              <a:buNone/>
            </a:pPr>
            <a:r>
              <a:rPr lang="en-US" dirty="0"/>
              <a:t>GE=</a:t>
            </a:r>
            <a:r>
              <a:rPr lang="en-US" dirty="0" err="1"/>
              <a:t>group_by</a:t>
            </a:r>
            <a:r>
              <a:rPr lang="en-US" dirty="0"/>
              <a:t>(GEONADF,GEONA) # group by function</a:t>
            </a:r>
            <a:endParaRPr lang="en-IN" dirty="0"/>
          </a:p>
          <a:p>
            <a:pPr marL="0" indent="0">
              <a:buNone/>
            </a:pPr>
            <a:r>
              <a:rPr lang="en-US" dirty="0"/>
              <a:t>GE1=</a:t>
            </a:r>
            <a:r>
              <a:rPr lang="en-US" dirty="0" err="1"/>
              <a:t>dplyr</a:t>
            </a:r>
            <a:r>
              <a:rPr lang="en-US" dirty="0"/>
              <a:t>::</a:t>
            </a:r>
            <a:r>
              <a:rPr lang="en-US" dirty="0" err="1"/>
              <a:t>summarise</a:t>
            </a:r>
            <a:r>
              <a:rPr lang="en-US" dirty="0"/>
              <a:t>(</a:t>
            </a:r>
            <a:r>
              <a:rPr lang="en-US" dirty="0" err="1"/>
              <a:t>GE,Frequency</a:t>
            </a:r>
            <a:r>
              <a:rPr lang="en-US" dirty="0"/>
              <a:t>=n())%&gt;% mutate(Percentage=Frequency/sum(Frequency)*100) #</a:t>
            </a:r>
            <a:r>
              <a:rPr lang="en-US" dirty="0" err="1"/>
              <a:t>summarise</a:t>
            </a:r>
            <a:r>
              <a:rPr lang="en-US" dirty="0"/>
              <a:t> function</a:t>
            </a:r>
            <a:endParaRPr lang="en-IN" dirty="0"/>
          </a:p>
          <a:p>
            <a:pPr marL="0" indent="0">
              <a:buNone/>
            </a:pPr>
            <a:r>
              <a:rPr lang="en-US" dirty="0"/>
              <a:t> </a:t>
            </a:r>
            <a:endParaRPr lang="en-IN" dirty="0"/>
          </a:p>
          <a:p>
            <a:pPr marL="0" indent="0">
              <a:buNone/>
            </a:pPr>
            <a:r>
              <a:rPr lang="en-US" dirty="0"/>
              <a:t>GE1$GEONA=recode(GE1$GEONA,"1='Excellent';2='Very Good';3='Good';4='Fair';5='Poor';7='</a:t>
            </a:r>
            <a:r>
              <a:rPr lang="en-US" dirty="0" err="1"/>
              <a:t>Dont</a:t>
            </a:r>
            <a:r>
              <a:rPr lang="en-US" dirty="0"/>
              <a:t> Know';9='Refused'")</a:t>
            </a:r>
            <a:endParaRPr lang="en-IN" dirty="0"/>
          </a:p>
          <a:p>
            <a:pPr marL="0" indent="0">
              <a:buNone/>
            </a:pPr>
            <a:r>
              <a:rPr lang="en-US" dirty="0"/>
              <a:t> </a:t>
            </a:r>
            <a:endParaRPr lang="en-IN" dirty="0"/>
          </a:p>
          <a:p>
            <a:pPr marL="0" indent="0">
              <a:buNone/>
            </a:pPr>
            <a:r>
              <a:rPr lang="en-US" dirty="0" err="1"/>
              <a:t>ggplot</a:t>
            </a:r>
            <a:r>
              <a:rPr lang="en-US" dirty="0"/>
              <a:t>(</a:t>
            </a:r>
            <a:r>
              <a:rPr lang="en-US" dirty="0" err="1"/>
              <a:t>aes</a:t>
            </a:r>
            <a:r>
              <a:rPr lang="en-US" dirty="0"/>
              <a:t>(x=reorder(GEONA,-Percentage),y=Percentage),data = GE1)+</a:t>
            </a:r>
            <a:endParaRPr lang="en-IN" dirty="0"/>
          </a:p>
          <a:p>
            <a:pPr marL="0" indent="0">
              <a:buNone/>
            </a:pPr>
            <a:r>
              <a:rPr lang="en-US" dirty="0"/>
              <a:t>  </a:t>
            </a:r>
            <a:r>
              <a:rPr lang="en-US" dirty="0" err="1"/>
              <a:t>geom_bar</a:t>
            </a:r>
            <a:r>
              <a:rPr lang="en-US" dirty="0"/>
              <a:t>(stat="</a:t>
            </a:r>
            <a:r>
              <a:rPr lang="en-US" dirty="0" err="1"/>
              <a:t>identity",width</a:t>
            </a:r>
            <a:r>
              <a:rPr lang="en-US" dirty="0"/>
              <a:t> = 0.5,aes(fill=GEONA),</a:t>
            </a:r>
            <a:r>
              <a:rPr lang="en-US" dirty="0" err="1"/>
              <a:t>colour</a:t>
            </a:r>
            <a:r>
              <a:rPr lang="en-US" dirty="0"/>
              <a:t>="black")+</a:t>
            </a:r>
            <a:endParaRPr lang="en-IN" dirty="0"/>
          </a:p>
          <a:p>
            <a:pPr marL="0" indent="0">
              <a:buNone/>
            </a:pPr>
            <a:r>
              <a:rPr lang="en-US" dirty="0"/>
              <a:t>  </a:t>
            </a:r>
            <a:r>
              <a:rPr lang="en-US" dirty="0" err="1"/>
              <a:t>ggtitle</a:t>
            </a:r>
            <a:r>
              <a:rPr lang="en-US" dirty="0"/>
              <a:t>('Perception of the people about their existing general health status among US residents')+</a:t>
            </a:r>
            <a:endParaRPr lang="en-IN" dirty="0"/>
          </a:p>
          <a:p>
            <a:pPr marL="0" indent="0">
              <a:buNone/>
            </a:pPr>
            <a:r>
              <a:rPr lang="en-US" dirty="0"/>
              <a:t>  </a:t>
            </a:r>
            <a:r>
              <a:rPr lang="en-US" dirty="0" err="1"/>
              <a:t>geom_text</a:t>
            </a:r>
            <a:r>
              <a:rPr lang="en-US" dirty="0"/>
              <a:t>(</a:t>
            </a:r>
            <a:r>
              <a:rPr lang="en-US" dirty="0" err="1"/>
              <a:t>aes</a:t>
            </a:r>
            <a:r>
              <a:rPr lang="en-US" dirty="0"/>
              <a:t>(label=</a:t>
            </a:r>
            <a:r>
              <a:rPr lang="en-US" dirty="0" err="1"/>
              <a:t>Percentage,vjust</a:t>
            </a:r>
            <a:r>
              <a:rPr lang="en-US" dirty="0"/>
              <a:t>=-0.5))+</a:t>
            </a:r>
            <a:endParaRPr lang="en-IN" dirty="0"/>
          </a:p>
          <a:p>
            <a:pPr marL="0" indent="0">
              <a:buNone/>
            </a:pPr>
            <a:r>
              <a:rPr lang="en-US" dirty="0"/>
              <a:t>  </a:t>
            </a:r>
            <a:r>
              <a:rPr lang="en-US" dirty="0" err="1"/>
              <a:t>xlab</a:t>
            </a:r>
            <a:r>
              <a:rPr lang="en-US" dirty="0"/>
              <a:t>('General Health Status')+</a:t>
            </a:r>
            <a:endParaRPr lang="en-IN" dirty="0"/>
          </a:p>
          <a:p>
            <a:pPr marL="0" indent="0">
              <a:buNone/>
            </a:pPr>
            <a:r>
              <a:rPr lang="en-US" dirty="0"/>
              <a:t>  </a:t>
            </a:r>
            <a:r>
              <a:rPr lang="en-US" dirty="0" err="1"/>
              <a:t>ylab</a:t>
            </a:r>
            <a:r>
              <a:rPr lang="en-US" dirty="0"/>
              <a:t>("Percentage(%)")+</a:t>
            </a:r>
            <a:endParaRPr lang="en-IN" dirty="0"/>
          </a:p>
          <a:p>
            <a:pPr marL="0" indent="0">
              <a:buNone/>
            </a:pPr>
            <a:r>
              <a:rPr lang="en-US" dirty="0"/>
              <a:t>  </a:t>
            </a:r>
            <a:r>
              <a:rPr lang="en-US" dirty="0" err="1"/>
              <a:t>theme_linedraw</a:t>
            </a:r>
            <a:r>
              <a:rPr lang="en-US" dirty="0"/>
              <a:t>()+</a:t>
            </a:r>
            <a:endParaRPr lang="en-IN" dirty="0"/>
          </a:p>
          <a:p>
            <a:pPr marL="0" indent="0">
              <a:buNone/>
            </a:pPr>
            <a:r>
              <a:rPr lang="en-US" dirty="0"/>
              <a:t>  theme(</a:t>
            </a:r>
            <a:r>
              <a:rPr lang="en-US" dirty="0" err="1"/>
              <a:t>plot.title</a:t>
            </a:r>
            <a:r>
              <a:rPr lang="en-US" dirty="0"/>
              <a:t> = </a:t>
            </a:r>
            <a:r>
              <a:rPr lang="en-US" dirty="0" err="1"/>
              <a:t>element_text</a:t>
            </a:r>
            <a:r>
              <a:rPr lang="en-US" dirty="0"/>
              <a:t>(size = 12),</a:t>
            </a:r>
            <a:endParaRPr lang="en-IN" dirty="0"/>
          </a:p>
          <a:p>
            <a:pPr marL="0" indent="0">
              <a:buNone/>
            </a:pPr>
            <a:r>
              <a:rPr lang="en-US" dirty="0"/>
              <a:t>        </a:t>
            </a:r>
            <a:r>
              <a:rPr lang="en-US" dirty="0" err="1"/>
              <a:t>axis.title</a:t>
            </a:r>
            <a:r>
              <a:rPr lang="en-US" dirty="0"/>
              <a:t> = </a:t>
            </a:r>
            <a:r>
              <a:rPr lang="en-US" dirty="0" err="1"/>
              <a:t>element_text</a:t>
            </a:r>
            <a:r>
              <a:rPr lang="en-US" dirty="0"/>
              <a:t>(size = 12,face="bold"))</a:t>
            </a:r>
            <a:endParaRPr lang="en-IN" dirty="0"/>
          </a:p>
          <a:p>
            <a:endParaRPr lang="en-US" dirty="0"/>
          </a:p>
        </p:txBody>
      </p:sp>
    </p:spTree>
    <p:extLst>
      <p:ext uri="{BB962C8B-B14F-4D97-AF65-F5344CB8AC3E}">
        <p14:creationId xmlns:p14="http://schemas.microsoft.com/office/powerpoint/2010/main" val="429422892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AE47D-E931-804C-8241-9DEE108C6EE4}"/>
              </a:ext>
            </a:extLst>
          </p:cNvPr>
          <p:cNvSpPr>
            <a:spLocks noGrp="1"/>
          </p:cNvSpPr>
          <p:nvPr>
            <p:ph type="title"/>
          </p:nvPr>
        </p:nvSpPr>
        <p:spPr>
          <a:xfrm>
            <a:off x="838199" y="344104"/>
            <a:ext cx="10515600" cy="475703"/>
          </a:xfrm>
        </p:spPr>
        <p:txBody>
          <a:bodyPr>
            <a:noAutofit/>
          </a:bodyPr>
          <a:lstStyle/>
          <a:p>
            <a:r>
              <a:rPr lang="en-US" sz="3600" b="1" dirty="0"/>
              <a:t>Output-</a:t>
            </a:r>
          </a:p>
        </p:txBody>
      </p:sp>
      <p:pic>
        <p:nvPicPr>
          <p:cNvPr id="4" name="Content Placeholder 3">
            <a:extLst>
              <a:ext uri="{FF2B5EF4-FFF2-40B4-BE49-F238E27FC236}">
                <a16:creationId xmlns:a16="http://schemas.microsoft.com/office/drawing/2014/main" id="{83E6264C-11CC-2A40-A14E-D8A275D2BAD9}"/>
              </a:ext>
            </a:extLst>
          </p:cNvPr>
          <p:cNvPicPr>
            <a:picLocks noGrp="1" noChangeAspect="1"/>
          </p:cNvPicPr>
          <p:nvPr>
            <p:ph idx="1"/>
          </p:nvPr>
        </p:nvPicPr>
        <p:blipFill>
          <a:blip r:embed="rId2"/>
          <a:stretch>
            <a:fillRect/>
          </a:stretch>
        </p:blipFill>
        <p:spPr>
          <a:xfrm>
            <a:off x="123825" y="1027906"/>
            <a:ext cx="11944349" cy="5687200"/>
          </a:xfrm>
          <a:prstGeom prst="rect">
            <a:avLst/>
          </a:prstGeom>
        </p:spPr>
      </p:pic>
    </p:spTree>
    <p:extLst>
      <p:ext uri="{BB962C8B-B14F-4D97-AF65-F5344CB8AC3E}">
        <p14:creationId xmlns:p14="http://schemas.microsoft.com/office/powerpoint/2010/main" val="39328827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BF667-32F2-B041-8314-57858F6F4A8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52B5184-2CC6-BB40-A828-5B90E863565D}"/>
              </a:ext>
            </a:extLst>
          </p:cNvPr>
          <p:cNvSpPr>
            <a:spLocks noGrp="1"/>
          </p:cNvSpPr>
          <p:nvPr>
            <p:ph idx="1"/>
          </p:nvPr>
        </p:nvSpPr>
        <p:spPr/>
        <p:txBody>
          <a:bodyPr/>
          <a:lstStyle/>
          <a:p>
            <a:pPr marL="0" indent="0">
              <a:buNone/>
            </a:pPr>
            <a:r>
              <a:rPr lang="en-US" dirty="0"/>
              <a:t>Conclusion-</a:t>
            </a:r>
          </a:p>
          <a:p>
            <a:r>
              <a:rPr lang="en-US" dirty="0"/>
              <a:t>Around 80% of the respondents perceives that there health conditions are very good.</a:t>
            </a:r>
            <a:r>
              <a:rPr lang="en-IN" dirty="0">
                <a:effectLst/>
              </a:rPr>
              <a:t> </a:t>
            </a:r>
          </a:p>
          <a:p>
            <a:r>
              <a:rPr lang="en-US" dirty="0"/>
              <a:t>5 % perceives that there health condition is not good.</a:t>
            </a:r>
          </a:p>
        </p:txBody>
      </p:sp>
    </p:spTree>
    <p:extLst>
      <p:ext uri="{BB962C8B-B14F-4D97-AF65-F5344CB8AC3E}">
        <p14:creationId xmlns:p14="http://schemas.microsoft.com/office/powerpoint/2010/main" val="18601611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187</TotalTime>
  <Words>2067</Words>
  <Application>Microsoft Macintosh PowerPoint</Application>
  <PresentationFormat>Widescreen</PresentationFormat>
  <Paragraphs>166</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Office Theme</vt:lpstr>
      <vt:lpstr>BRFSS-Healthcare Data Analytics using R</vt:lpstr>
      <vt:lpstr>Presentation Path……</vt:lpstr>
      <vt:lpstr>Rationale for selection and description of dataset.</vt:lpstr>
      <vt:lpstr>PowerPoint Presentation</vt:lpstr>
      <vt:lpstr>Description of analysis procedure and objectives:</vt:lpstr>
      <vt:lpstr>Preliminary R coding before objective analysis</vt:lpstr>
      <vt:lpstr> Objective-1 To find out the perception of the people about their existing general health status among US residents.  </vt:lpstr>
      <vt:lpstr>Output-</vt:lpstr>
      <vt:lpstr>PowerPoint Presentation</vt:lpstr>
      <vt:lpstr> Objective-2 To find out the existing health care coverage rate among US residents. </vt:lpstr>
      <vt:lpstr>Objective:2</vt:lpstr>
      <vt:lpstr>PowerPoint Presentation</vt:lpstr>
      <vt:lpstr> Objective-3 To find out the existing exercise or physical activity rates among US residents. </vt:lpstr>
      <vt:lpstr>PowerPoint Presentation</vt:lpstr>
      <vt:lpstr>PowerPoint Presentation</vt:lpstr>
      <vt:lpstr> Objective-4 To find out the existing smoking rate of respondents who have ever smoked in their life. </vt:lpstr>
      <vt:lpstr>PowerPoint Presentation</vt:lpstr>
      <vt:lpstr>PowerPoint Presentation</vt:lpstr>
      <vt:lpstr> Objective-5 To find out the current smoking status of the respondent who ever smoked in their life.  </vt:lpstr>
      <vt:lpstr>PowerPoint Presentation</vt:lpstr>
      <vt:lpstr>PowerPoint Presentation</vt:lpstr>
      <vt:lpstr> Objective -6 To find out the existing coverage rate of flu vaccine among US residents. </vt:lpstr>
      <vt:lpstr>PowerPoint Presentation</vt:lpstr>
      <vt:lpstr>PowerPoint Presentation</vt:lpstr>
      <vt:lpstr> Objective-7 To find out the existing seat belt usage practices (or rate) among US residents. </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 RAIZADA</dc:creator>
  <cp:lastModifiedBy>HARSH RAIZADA</cp:lastModifiedBy>
  <cp:revision>17</cp:revision>
  <dcterms:created xsi:type="dcterms:W3CDTF">2018-08-29T07:34:00Z</dcterms:created>
  <dcterms:modified xsi:type="dcterms:W3CDTF">2018-08-29T10:41:39Z</dcterms:modified>
</cp:coreProperties>
</file>

<file path=docProps/thumbnail.jpeg>
</file>